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91" r:id="rId2"/>
  </p:sldMasterIdLst>
  <p:notesMasterIdLst>
    <p:notesMasterId r:id="rId65"/>
  </p:notesMasterIdLst>
  <p:handoutMasterIdLst>
    <p:handoutMasterId r:id="rId66"/>
  </p:handoutMasterIdLst>
  <p:sldIdLst>
    <p:sldId id="844" r:id="rId3"/>
    <p:sldId id="721" r:id="rId4"/>
    <p:sldId id="727" r:id="rId5"/>
    <p:sldId id="749" r:id="rId6"/>
    <p:sldId id="750" r:id="rId7"/>
    <p:sldId id="779" r:id="rId8"/>
    <p:sldId id="784" r:id="rId9"/>
    <p:sldId id="743" r:id="rId10"/>
    <p:sldId id="730" r:id="rId11"/>
    <p:sldId id="785" r:id="rId12"/>
    <p:sldId id="786" r:id="rId13"/>
    <p:sldId id="724" r:id="rId14"/>
    <p:sldId id="760" r:id="rId15"/>
    <p:sldId id="787" r:id="rId16"/>
    <p:sldId id="819" r:id="rId17"/>
    <p:sldId id="817" r:id="rId18"/>
    <p:sldId id="820" r:id="rId19"/>
    <p:sldId id="799" r:id="rId20"/>
    <p:sldId id="789" r:id="rId21"/>
    <p:sldId id="788" r:id="rId22"/>
    <p:sldId id="790" r:id="rId23"/>
    <p:sldId id="791" r:id="rId24"/>
    <p:sldId id="797" r:id="rId25"/>
    <p:sldId id="802" r:id="rId26"/>
    <p:sldId id="801" r:id="rId27"/>
    <p:sldId id="803" r:id="rId28"/>
    <p:sldId id="804" r:id="rId29"/>
    <p:sldId id="805" r:id="rId30"/>
    <p:sldId id="806" r:id="rId31"/>
    <p:sldId id="807" r:id="rId32"/>
    <p:sldId id="821" r:id="rId33"/>
    <p:sldId id="808" r:id="rId34"/>
    <p:sldId id="809" r:id="rId35"/>
    <p:sldId id="810" r:id="rId36"/>
    <p:sldId id="811" r:id="rId37"/>
    <p:sldId id="822" r:id="rId38"/>
    <p:sldId id="823" r:id="rId39"/>
    <p:sldId id="824" r:id="rId40"/>
    <p:sldId id="825" r:id="rId41"/>
    <p:sldId id="826" r:id="rId42"/>
    <p:sldId id="812" r:id="rId43"/>
    <p:sldId id="813" r:id="rId44"/>
    <p:sldId id="814" r:id="rId45"/>
    <p:sldId id="815" r:id="rId46"/>
    <p:sldId id="827" r:id="rId47"/>
    <p:sldId id="828" r:id="rId48"/>
    <p:sldId id="829" r:id="rId49"/>
    <p:sldId id="830" r:id="rId50"/>
    <p:sldId id="831" r:id="rId51"/>
    <p:sldId id="832" r:id="rId52"/>
    <p:sldId id="833" r:id="rId53"/>
    <p:sldId id="834" r:id="rId54"/>
    <p:sldId id="835" r:id="rId55"/>
    <p:sldId id="836" r:id="rId56"/>
    <p:sldId id="837" r:id="rId57"/>
    <p:sldId id="838" r:id="rId58"/>
    <p:sldId id="840" r:id="rId59"/>
    <p:sldId id="842" r:id="rId60"/>
    <p:sldId id="841" r:id="rId61"/>
    <p:sldId id="843" r:id="rId62"/>
    <p:sldId id="818" r:id="rId63"/>
    <p:sldId id="816" r:id="rId64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99"/>
    <a:srgbClr val="FFFFCC"/>
    <a:srgbClr val="FF9999"/>
    <a:srgbClr val="CCFFCC"/>
    <a:srgbClr val="3399FF"/>
    <a:srgbClr val="9C9BA3"/>
    <a:srgbClr val="996633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8" autoAdjust="0"/>
    <p:restoredTop sz="93514" autoAdjust="0"/>
  </p:normalViewPr>
  <p:slideViewPr>
    <p:cSldViewPr snapToGrid="0">
      <p:cViewPr varScale="1">
        <p:scale>
          <a:sx n="107" d="100"/>
          <a:sy n="107" d="100"/>
        </p:scale>
        <p:origin x="173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-2508" y="-96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211C13A-E1C5-4061-B46F-BAC6DC0726D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5527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6310CAF-CE29-447E-9E04-5F28250F8A3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24728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38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0CEF-DD1E-42F7-A72F-FEF9E199F7A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92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2610068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8110090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7410210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330B603C-9958-4788-B498-1B9296F86C0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7026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20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20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Trebuchet MS" panose="020B0603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5524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4A323C9-5CD4-40BE-B194-46FF105FE0E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7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904AED38-49D9-4C23-9D13-132B960C18A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60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520AA52B-DDF0-4116-BC20-BB2599203C3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70748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5F2C16B-C8E6-4697-AE29-D4142E62231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94819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845B046-F723-44FB-875B-FA1765E61F1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8388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3E5F3EF-AEC9-4DA1-B743-6807B4EEF998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5803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200566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1B2AAEE-0ECC-4F9E-94C1-A5210D63F3AE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41441C55-709E-414D-AED6-4B6DA8AC4D43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68950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78AA7B-6D0B-48F5-BBD2-156648A4F29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41134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>
              <a:defRPr/>
            </a:pPr>
            <a:fld id="{061F50FA-B910-41F0-9007-76B8A194495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897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5840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98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21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1210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4970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 userDrawn="1"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 userDrawn="1"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437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869448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2227596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5434803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541993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33646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729753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2494292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ransition spd="med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0DE7D8C-454A-43DC-8947-7671D5C99DA0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10" name="Picture 7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81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6" r:id="rId14"/>
    <p:sldLayoutId id="2147483707" r:id="rId15"/>
    <p:sldLayoutId id="2147483741" r:id="rId16"/>
    <p:sldLayoutId id="2147483742" r:id="rId17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F6sLCeBj0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youtube.com/watch?v=WFR3lOm_xhE&amp;list=RDYgYSv2KSyWg&amp;index=4" TargetMode="Externa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8tq1C8spV_g" TargetMode="Externa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1</a:t>
            </a:r>
            <a:r>
              <a:rPr lang="ko-KR" altLang="en-US" dirty="0"/>
              <a:t>장 인공지능이란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16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인간과 인공지능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인간과 컴퓨터는 각각 장점과 약점을 가지고 있다</a:t>
            </a:r>
            <a:r>
              <a:rPr lang="en-US" altLang="ko-KR" dirty="0"/>
              <a:t>. </a:t>
            </a:r>
            <a:r>
              <a:rPr lang="ko-KR" altLang="en-US" dirty="0"/>
              <a:t>인공지능이 탑재된 컴퓨터는 논리적으로 추론할 수도 있으며 학습도 가능하다</a:t>
            </a:r>
            <a:r>
              <a:rPr lang="en-US" altLang="ko-KR" dirty="0"/>
              <a:t>. </a:t>
            </a:r>
            <a:r>
              <a:rPr lang="ko-KR" altLang="en-US" dirty="0"/>
              <a:t>인간은 계산은 늦지만 창의적으로 문제를 해결할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인간과 인공지능 컴퓨터는 좋은 동반자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743A9C-2B63-4803-96A8-2E5A3E07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16" y="3788709"/>
            <a:ext cx="37528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8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정의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882BA07-5F6E-4AB7-85FC-47DA8E0F80C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055086"/>
            <a:ext cx="8153400" cy="3586028"/>
          </a:xfrm>
        </p:spPr>
      </p:pic>
    </p:spTree>
    <p:extLst>
      <p:ext uri="{BB962C8B-B14F-4D97-AF65-F5344CB8AC3E}">
        <p14:creationId xmlns:p14="http://schemas.microsoft.com/office/powerpoint/2010/main" val="2404209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인공지능이란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44590"/>
            <a:ext cx="8153400" cy="4495800"/>
          </a:xfrm>
        </p:spPr>
        <p:txBody>
          <a:bodyPr>
            <a:normAutofit/>
          </a:bodyPr>
          <a:lstStyle/>
          <a:p>
            <a:r>
              <a:rPr lang="ko-KR" altLang="en-US" dirty="0"/>
              <a:t>인공지능은 연구자들마다 정의가 다르다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인간처럼 사고하기</a:t>
            </a:r>
            <a:r>
              <a:rPr lang="en-US" altLang="ko-KR" dirty="0"/>
              <a:t>”(Thinking Humanly) -Cognitive Science, </a:t>
            </a:r>
            <a:r>
              <a:rPr lang="ko-KR" altLang="en-US" dirty="0"/>
              <a:t>신경망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합리적으로 사고하기</a:t>
            </a:r>
            <a:r>
              <a:rPr lang="en-US" altLang="ko-KR" dirty="0"/>
              <a:t>“(Thinking Rationally)– </a:t>
            </a:r>
            <a:r>
              <a:rPr lang="ko-KR" altLang="en-US" dirty="0"/>
              <a:t>논리학</a:t>
            </a:r>
            <a:r>
              <a:rPr lang="en-US" altLang="ko-KR" dirty="0"/>
              <a:t>, </a:t>
            </a:r>
            <a:r>
              <a:rPr lang="ko-KR" altLang="en-US" dirty="0"/>
              <a:t>추론</a:t>
            </a:r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인간처럼 행동하기</a:t>
            </a:r>
            <a:r>
              <a:rPr lang="en-US" altLang="ko-KR" dirty="0"/>
              <a:t>“(Acting Humanly) - Turing Test, </a:t>
            </a:r>
            <a:r>
              <a:rPr lang="ko-KR" altLang="en-US" dirty="0"/>
              <a:t>로봇 공학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합리적으로 행동하기</a:t>
            </a:r>
            <a:r>
              <a:rPr lang="en-US" altLang="ko-KR" dirty="0"/>
              <a:t>“(Acting Rationally)- </a:t>
            </a:r>
            <a:r>
              <a:rPr lang="ko-KR" altLang="en-US" dirty="0"/>
              <a:t>에이전트</a:t>
            </a:r>
            <a:r>
              <a:rPr lang="en-US" altLang="ko-KR" dirty="0"/>
              <a:t>: </a:t>
            </a:r>
            <a:r>
              <a:rPr lang="ko-KR" altLang="en-US" dirty="0"/>
              <a:t>목표를 성취하기 위해 행동</a:t>
            </a:r>
            <a:r>
              <a:rPr lang="en-US" altLang="ko-KR" dirty="0"/>
              <a:t>, </a:t>
            </a:r>
            <a:r>
              <a:rPr lang="ko-KR" altLang="en-US" dirty="0"/>
              <a:t>추론을 포함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237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지능의 정의</a:t>
            </a:r>
          </a:p>
        </p:txBody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3948" y="1431731"/>
            <a:ext cx="7670800" cy="5181600"/>
          </a:xfrm>
        </p:spPr>
        <p:txBody>
          <a:bodyPr>
            <a:normAutofit/>
          </a:bodyPr>
          <a:lstStyle/>
          <a:p>
            <a:pPr marL="457200" indent="-457200" fontAlgn="base">
              <a:buSzPct val="100000"/>
              <a:buFont typeface="+mj-lt"/>
              <a:buAutoNum type="arabicPeriod"/>
            </a:pPr>
            <a:r>
              <a:rPr lang="ko-KR" altLang="en-US" dirty="0"/>
              <a:t>인간이 사물을 이해하고 학습하는 능력</a:t>
            </a:r>
            <a:r>
              <a:rPr lang="en-US" altLang="ko-KR" dirty="0"/>
              <a:t>(learning)</a:t>
            </a:r>
          </a:p>
          <a:p>
            <a:pPr marL="457200" indent="-457200" fontAlgn="base">
              <a:buSzPct val="100000"/>
              <a:buFont typeface="+mj-lt"/>
              <a:buAutoNum type="arabicPeriod"/>
            </a:pPr>
            <a:r>
              <a:rPr lang="ko-KR" altLang="en-US" dirty="0"/>
              <a:t>어떤 문제가 주어졌을 때</a:t>
            </a:r>
            <a:r>
              <a:rPr lang="en-US" altLang="ko-KR" dirty="0"/>
              <a:t>, </a:t>
            </a:r>
            <a:r>
              <a:rPr lang="ko-KR" altLang="en-US" dirty="0"/>
              <a:t>합리적으로 사고하여 문제를 해결하는 능력</a:t>
            </a:r>
            <a:r>
              <a:rPr lang="en-US" altLang="ko-KR" dirty="0"/>
              <a:t>(problem solving)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04007" y="3284738"/>
            <a:ext cx="6324689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인공 지능이란 “인간의 인지적인 기능을 흉내 내어서 문제를 해결하기 위하여 학습하고 이해하는 기계</a:t>
            </a:r>
            <a:r>
              <a:rPr lang="en-US" altLang="ko-KR" sz="2000" dirty="0"/>
              <a:t>(</a:t>
            </a:r>
            <a:r>
              <a:rPr lang="ko-KR" altLang="en-US" sz="2000" dirty="0"/>
              <a:t>컴퓨터</a:t>
            </a:r>
            <a:r>
              <a:rPr lang="en-US" altLang="ko-KR" sz="2000" dirty="0"/>
              <a:t>)”</a:t>
            </a:r>
            <a:endParaRPr lang="ko-KR" altLang="en-US" sz="2000" dirty="0"/>
          </a:p>
        </p:txBody>
      </p:sp>
      <p:cxnSp>
        <p:nvCxnSpPr>
          <p:cNvPr id="5" name="꺾인 연결선 4"/>
          <p:cNvCxnSpPr>
            <a:endCxn id="2" idx="1"/>
          </p:cNvCxnSpPr>
          <p:nvPr/>
        </p:nvCxnSpPr>
        <p:spPr>
          <a:xfrm rot="16200000" flipH="1">
            <a:off x="1259726" y="2948288"/>
            <a:ext cx="1031615" cy="656948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630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인공지능 </a:t>
            </a:r>
            <a:r>
              <a:rPr lang="en-US" altLang="ko-KR" dirty="0"/>
              <a:t>vs </a:t>
            </a:r>
            <a:r>
              <a:rPr lang="ko-KR" altLang="en-US" dirty="0"/>
              <a:t>기계학습 </a:t>
            </a:r>
            <a:r>
              <a:rPr lang="en-US" altLang="ko-KR" dirty="0"/>
              <a:t>vs </a:t>
            </a:r>
            <a:r>
              <a:rPr lang="ko-KR" altLang="en-US" dirty="0" err="1"/>
              <a:t>딥러닝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252CD53-D7C9-4A95-B8EC-0B1D570660C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410748"/>
            <a:ext cx="8153400" cy="2874703"/>
          </a:xfrm>
        </p:spPr>
      </p:pic>
    </p:spTree>
    <p:extLst>
      <p:ext uri="{BB962C8B-B14F-4D97-AF65-F5344CB8AC3E}">
        <p14:creationId xmlns:p14="http://schemas.microsoft.com/office/powerpoint/2010/main" val="859935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DF829-C280-47BA-9101-1DDC5CDDE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E84EB2-5C5B-4BFC-B83D-6E2ABBA2A53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딥러닝</a:t>
            </a:r>
            <a:r>
              <a:rPr lang="en-US" altLang="ko-KR" sz="1800" b="0" i="0" u="none" strike="noStrike" baseline="0" dirty="0">
                <a:latin typeface="SandSm"/>
              </a:rPr>
              <a:t>(deep learning)</a:t>
            </a:r>
            <a:r>
              <a:rPr lang="ko-KR" altLang="en-US" sz="1800" b="0" i="0" u="none" strike="noStrike" baseline="0" dirty="0">
                <a:latin typeface="SandSm"/>
              </a:rPr>
              <a:t>은 신경망의 학습 알고리즘이다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신경망</a:t>
            </a:r>
            <a:r>
              <a:rPr lang="en-US" altLang="ko-KR" sz="1800" b="0" i="0" u="none" strike="noStrike" baseline="0" dirty="0">
                <a:latin typeface="SandSm"/>
              </a:rPr>
              <a:t>(neural network)</a:t>
            </a:r>
            <a:r>
              <a:rPr lang="ko-KR" altLang="en-US" sz="1800" b="0" i="0" u="none" strike="noStrike" baseline="0" dirty="0">
                <a:latin typeface="SandSm"/>
              </a:rPr>
              <a:t>은 </a:t>
            </a:r>
            <a:r>
              <a:rPr lang="en-US" altLang="ko-KR" sz="1800" b="0" i="0" u="none" strike="noStrike" baseline="0" dirty="0">
                <a:latin typeface="SandSm"/>
              </a:rPr>
              <a:t>1950</a:t>
            </a:r>
            <a:r>
              <a:rPr lang="ko-KR" altLang="en-US" sz="1800" b="0" i="0" u="none" strike="noStrike" baseline="0" dirty="0">
                <a:latin typeface="SandSm"/>
              </a:rPr>
              <a:t>년대부터 연구되어 온 연구 주제</a:t>
            </a:r>
            <a:endParaRPr lang="en-US" altLang="ko-KR" sz="1800" b="0" i="0" u="none" strike="noStrike" baseline="0" dirty="0">
              <a:latin typeface="SandSm"/>
            </a:endParaRP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최근의 인공지능 붐은 전적으로 </a:t>
            </a:r>
            <a:r>
              <a:rPr lang="ko-KR" altLang="en-US" sz="1800" b="0" i="0" u="none" strike="noStrike" baseline="0" dirty="0" err="1">
                <a:latin typeface="SandSm"/>
              </a:rPr>
              <a:t>딥러닝의</a:t>
            </a:r>
            <a:r>
              <a:rPr lang="ko-KR" altLang="en-US" sz="1800" b="0" i="0" u="none" strike="noStrike" baseline="0" dirty="0">
                <a:latin typeface="SandSm"/>
              </a:rPr>
              <a:t> 성공 때문이다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F02D41-90BA-4125-9019-5B4AFA55F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42" y="3102097"/>
            <a:ext cx="6640887" cy="299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03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역사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8257560-83DA-4990-894E-32BC9CCAD98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042561"/>
            <a:ext cx="8153400" cy="3611078"/>
          </a:xfrm>
        </p:spPr>
      </p:pic>
    </p:spTree>
    <p:extLst>
      <p:ext uri="{BB962C8B-B14F-4D97-AF65-F5344CB8AC3E}">
        <p14:creationId xmlns:p14="http://schemas.microsoft.com/office/powerpoint/2010/main" val="1998552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역사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E242AB2-88B2-47E5-9AA0-BD0807EFBE0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38153" y="1393135"/>
            <a:ext cx="7079070" cy="5236265"/>
          </a:xfrm>
        </p:spPr>
      </p:pic>
    </p:spTree>
    <p:extLst>
      <p:ext uri="{BB962C8B-B14F-4D97-AF65-F5344CB8AC3E}">
        <p14:creationId xmlns:p14="http://schemas.microsoft.com/office/powerpoint/2010/main" val="672669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태동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1943</a:t>
            </a:r>
            <a:r>
              <a:rPr lang="ko-KR" altLang="en-US" sz="2000" dirty="0"/>
              <a:t>년에 </a:t>
            </a:r>
            <a:r>
              <a:rPr lang="en-US" altLang="ko-KR" sz="2000" dirty="0"/>
              <a:t>Warren McCulloch</a:t>
            </a:r>
            <a:r>
              <a:rPr lang="ko-KR" altLang="en-US" sz="2000" dirty="0"/>
              <a:t>과 </a:t>
            </a:r>
            <a:r>
              <a:rPr lang="en-US" altLang="ko-KR" sz="2000" dirty="0"/>
              <a:t>Walter Pitts</a:t>
            </a:r>
            <a:r>
              <a:rPr lang="ko-KR" altLang="en-US" sz="2000" dirty="0"/>
              <a:t>는 뉴런들의 간단한 네트워크를 분석하고 이것이 간단한 논리 기능을 수행할 수 있음을 보여주었다</a:t>
            </a:r>
            <a:r>
              <a:rPr lang="en-US" altLang="ko-KR" sz="2000" dirty="0"/>
              <a:t>. </a:t>
            </a:r>
            <a:r>
              <a:rPr lang="ko-KR" altLang="en-US" sz="2000" dirty="0"/>
              <a:t>이것들은 나중에 연구자들이 인공 신경망이라고 부르게 되었다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F0F65A-AA42-4C7E-AC32-E92C19929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78" y="3269316"/>
            <a:ext cx="70675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78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알란 튜링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튜링은 보편적인 계산 기계</a:t>
            </a:r>
            <a:r>
              <a:rPr lang="en-US" altLang="ko-KR" dirty="0"/>
              <a:t>(</a:t>
            </a:r>
            <a:r>
              <a:rPr lang="ko-KR" altLang="en-US" dirty="0"/>
              <a:t>컴퓨터</a:t>
            </a:r>
            <a:r>
              <a:rPr lang="en-US" altLang="ko-KR" dirty="0"/>
              <a:t>)</a:t>
            </a:r>
            <a:r>
              <a:rPr lang="ko-KR" altLang="en-US" dirty="0"/>
              <a:t>의 개념도 주창하였지만 인공 지능에도 큰 흥미를 가졌다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3"/>
          <a:stretch/>
        </p:blipFill>
        <p:spPr>
          <a:xfrm>
            <a:off x="1349406" y="2682506"/>
            <a:ext cx="6338656" cy="338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51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이번 장에서 다루는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인공지능이란 무엇인지를 이해한다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지능의 특징을 살펴본다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인공지능의 역사를 이해한다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인공지능이 사용되는 분야를 이해한다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E7D763-AF72-488E-B102-C70622D5A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9" y="3290841"/>
            <a:ext cx="6128497" cy="333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4C656B-E178-4280-93EA-A7E51BB84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82" y="2680019"/>
            <a:ext cx="5675499" cy="402193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튜링 테스트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영국의 수학자 알란 튜링은 “기계가 생각할 수 있을까</a:t>
            </a:r>
            <a:r>
              <a:rPr lang="en-US" altLang="ko-KR" dirty="0"/>
              <a:t>?”</a:t>
            </a:r>
            <a:r>
              <a:rPr lang="ko-KR" altLang="en-US" dirty="0"/>
              <a:t>라는 질문 대신에 기계와 사람을 구분할 수 없다면 인공 지능이 구현되었다고 봐야 한다고 주장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289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튜링 테스트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튜링 테스트에서는 인간</a:t>
            </a:r>
            <a:r>
              <a:rPr lang="en-US" altLang="ko-KR" dirty="0"/>
              <a:t>, </a:t>
            </a:r>
            <a:r>
              <a:rPr lang="ko-KR" altLang="en-US" dirty="0"/>
              <a:t>컴퓨터</a:t>
            </a:r>
            <a:r>
              <a:rPr lang="en-US" altLang="ko-KR" dirty="0"/>
              <a:t>, </a:t>
            </a:r>
            <a:r>
              <a:rPr lang="ko-KR" altLang="en-US" dirty="0"/>
              <a:t>질문자가 각각 독립된 방에 있고 원격 </a:t>
            </a:r>
            <a:r>
              <a:rPr lang="ko-KR" altLang="en-US" dirty="0" err="1"/>
              <a:t>터미널만을</a:t>
            </a:r>
            <a:r>
              <a:rPr lang="ko-KR" altLang="en-US" dirty="0"/>
              <a:t> 사용하여 통신</a:t>
            </a:r>
            <a:endParaRPr lang="en-US" altLang="ko-KR" dirty="0"/>
          </a:p>
          <a:p>
            <a:r>
              <a:rPr lang="ko-KR" altLang="en-US" dirty="0"/>
              <a:t>질문자는 방 안에 누가 있는 지 볼 수 없고 음성을 들을 수도 없다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질문자는 누가 인간이고 누가 컴퓨터인지를 알아내기 위하여 질문을 하게 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637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질문의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solidFill>
            <a:srgbClr val="FFFF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fontAlgn="base"/>
            <a:r>
              <a:rPr lang="ko-KR" altLang="en-US" sz="1800" dirty="0">
                <a:latin typeface="+mn-lt"/>
              </a:rPr>
              <a:t>질문자</a:t>
            </a:r>
            <a:r>
              <a:rPr lang="en-US" altLang="ko-KR" sz="1800" dirty="0">
                <a:latin typeface="+mn-lt"/>
              </a:rPr>
              <a:t>: </a:t>
            </a:r>
            <a:r>
              <a:rPr lang="ko-KR" altLang="en-US" sz="1800" dirty="0">
                <a:latin typeface="+mn-lt"/>
              </a:rPr>
              <a:t>당신은 컴퓨터 입니까</a:t>
            </a:r>
            <a:r>
              <a:rPr lang="en-US" altLang="ko-KR" sz="1800" dirty="0">
                <a:latin typeface="+mn-lt"/>
              </a:rPr>
              <a:t>?</a:t>
            </a:r>
            <a:endParaRPr lang="ko-KR" altLang="en-US" sz="1800" dirty="0">
              <a:latin typeface="+mn-lt"/>
            </a:endParaRPr>
          </a:p>
          <a:p>
            <a:pPr fontAlgn="base"/>
            <a:r>
              <a:rPr lang="ko-KR" altLang="en-US" sz="1800" dirty="0">
                <a:latin typeface="+mn-lt"/>
              </a:rPr>
              <a:t>컴퓨터</a:t>
            </a:r>
            <a:r>
              <a:rPr lang="en-US" altLang="ko-KR" sz="1800" dirty="0">
                <a:latin typeface="+mn-lt"/>
              </a:rPr>
              <a:t>: </a:t>
            </a:r>
            <a:r>
              <a:rPr lang="ko-KR" altLang="en-US" sz="1800" dirty="0">
                <a:latin typeface="+mn-lt"/>
              </a:rPr>
              <a:t>절대 아닙니다</a:t>
            </a:r>
            <a:r>
              <a:rPr lang="en-US" altLang="ko-KR" sz="1800" dirty="0">
                <a:latin typeface="+mn-lt"/>
              </a:rPr>
              <a:t>.</a:t>
            </a:r>
            <a:endParaRPr lang="ko-KR" altLang="en-US" sz="1800" dirty="0">
              <a:latin typeface="+mn-lt"/>
            </a:endParaRPr>
          </a:p>
          <a:p>
            <a:pPr fontAlgn="base"/>
            <a:endParaRPr lang="en-US" altLang="ko-KR" sz="1800" dirty="0">
              <a:latin typeface="+mn-lt"/>
            </a:endParaRPr>
          </a:p>
          <a:p>
            <a:pPr fontAlgn="base"/>
            <a:r>
              <a:rPr lang="ko-KR" altLang="en-US" sz="1800" dirty="0">
                <a:latin typeface="+mn-lt"/>
              </a:rPr>
              <a:t>질문자</a:t>
            </a:r>
            <a:r>
              <a:rPr lang="en-US" altLang="ko-KR" sz="1800" dirty="0">
                <a:latin typeface="+mn-lt"/>
              </a:rPr>
              <a:t>: 253886489*357725896</a:t>
            </a:r>
            <a:r>
              <a:rPr lang="ko-KR" altLang="en-US" sz="1800" dirty="0">
                <a:latin typeface="+mn-lt"/>
              </a:rPr>
              <a:t>을 곱해보세요</a:t>
            </a:r>
            <a:r>
              <a:rPr lang="en-US" altLang="ko-KR" sz="1800" dirty="0">
                <a:latin typeface="+mn-lt"/>
              </a:rPr>
              <a:t>.</a:t>
            </a:r>
            <a:endParaRPr lang="ko-KR" altLang="en-US" sz="1800" dirty="0">
              <a:latin typeface="+mn-lt"/>
            </a:endParaRPr>
          </a:p>
          <a:p>
            <a:pPr fontAlgn="base"/>
            <a:r>
              <a:rPr lang="ko-KR" altLang="en-US" sz="1800" dirty="0">
                <a:latin typeface="+mn-lt"/>
              </a:rPr>
              <a:t>컴퓨터</a:t>
            </a:r>
            <a:r>
              <a:rPr lang="en-US" altLang="ko-KR" sz="1800" dirty="0">
                <a:latin typeface="+mn-lt"/>
              </a:rPr>
              <a:t>: (</a:t>
            </a:r>
            <a:r>
              <a:rPr lang="ko-KR" altLang="en-US" sz="1800" dirty="0">
                <a:latin typeface="+mn-lt"/>
              </a:rPr>
              <a:t>한참 쉬었다가 틀린 답을 제시한다</a:t>
            </a:r>
            <a:r>
              <a:rPr lang="en-US" altLang="ko-KR" sz="1800" dirty="0">
                <a:latin typeface="+mn-lt"/>
              </a:rPr>
              <a:t>.)</a:t>
            </a:r>
            <a:endParaRPr lang="ko-KR" altLang="en-US" sz="1800" dirty="0">
              <a:latin typeface="+mn-lt"/>
            </a:endParaRPr>
          </a:p>
          <a:p>
            <a:pPr fontAlgn="base"/>
            <a:endParaRPr lang="en-US" altLang="ko-KR" sz="1800" dirty="0">
              <a:latin typeface="+mn-lt"/>
            </a:endParaRPr>
          </a:p>
          <a:p>
            <a:pPr fontAlgn="base"/>
            <a:r>
              <a:rPr lang="ko-KR" altLang="en-US" sz="1800" dirty="0">
                <a:latin typeface="+mn-lt"/>
              </a:rPr>
              <a:t>질문자</a:t>
            </a:r>
            <a:r>
              <a:rPr lang="en-US" altLang="ko-KR" sz="1800" dirty="0">
                <a:latin typeface="+mn-lt"/>
              </a:rPr>
              <a:t>: </a:t>
            </a:r>
            <a:r>
              <a:rPr lang="ko-KR" altLang="en-US" sz="1800" dirty="0">
                <a:latin typeface="+mn-lt"/>
              </a:rPr>
              <a:t>인생의 의미는 무엇인가요</a:t>
            </a:r>
            <a:r>
              <a:rPr lang="en-US" altLang="ko-KR" sz="1800" dirty="0">
                <a:latin typeface="+mn-lt"/>
              </a:rPr>
              <a:t>?</a:t>
            </a:r>
            <a:endParaRPr lang="ko-KR" altLang="en-US" sz="1800" dirty="0">
              <a:latin typeface="+mn-lt"/>
            </a:endParaRPr>
          </a:p>
          <a:p>
            <a:pPr fontAlgn="base"/>
            <a:r>
              <a:rPr lang="ko-KR" altLang="en-US" sz="1800" dirty="0">
                <a:latin typeface="+mn-lt"/>
              </a:rPr>
              <a:t>컴퓨터</a:t>
            </a:r>
            <a:r>
              <a:rPr lang="en-US" altLang="ko-KR" sz="1800" dirty="0">
                <a:latin typeface="+mn-lt"/>
              </a:rPr>
              <a:t>: ...(</a:t>
            </a:r>
            <a:r>
              <a:rPr lang="ko-KR" altLang="en-US" sz="1800" dirty="0">
                <a:latin typeface="+mn-lt"/>
              </a:rPr>
              <a:t>미리 저장된 답변을 제시한다</a:t>
            </a:r>
            <a:r>
              <a:rPr lang="en-US" altLang="ko-KR" sz="1800" dirty="0">
                <a:latin typeface="+mn-lt"/>
              </a:rPr>
              <a:t>)</a:t>
            </a:r>
            <a:endParaRPr lang="ko-KR" altLang="en-US" sz="1800" dirty="0">
              <a:latin typeface="+mn-lt"/>
            </a:endParaRPr>
          </a:p>
          <a:p>
            <a:pPr fontAlgn="base"/>
            <a:endParaRPr lang="en-US" altLang="ko-KR" sz="1800" dirty="0">
              <a:latin typeface="+mn-lt"/>
            </a:endParaRPr>
          </a:p>
          <a:p>
            <a:pPr fontAlgn="base"/>
            <a:r>
              <a:rPr lang="ko-KR" altLang="en-US" sz="1800" dirty="0">
                <a:latin typeface="+mn-lt"/>
              </a:rPr>
              <a:t>질문자</a:t>
            </a:r>
            <a:r>
              <a:rPr lang="en-US" altLang="ko-KR" sz="1800" dirty="0">
                <a:latin typeface="+mn-lt"/>
              </a:rPr>
              <a:t>: </a:t>
            </a:r>
            <a:r>
              <a:rPr lang="ko-KR" altLang="en-US" sz="1800" dirty="0">
                <a:latin typeface="+mn-lt"/>
              </a:rPr>
              <a:t>사랑은 무엇인가요</a:t>
            </a:r>
            <a:r>
              <a:rPr lang="en-US" altLang="ko-KR" sz="1800" dirty="0">
                <a:latin typeface="+mn-lt"/>
              </a:rPr>
              <a:t>? </a:t>
            </a:r>
            <a:endParaRPr lang="ko-KR" altLang="en-US" sz="1800" dirty="0">
              <a:latin typeface="+mn-lt"/>
            </a:endParaRPr>
          </a:p>
          <a:p>
            <a:pPr fontAlgn="base"/>
            <a:r>
              <a:rPr lang="ko-KR" altLang="en-US" sz="1800" dirty="0">
                <a:latin typeface="+mn-lt"/>
              </a:rPr>
              <a:t>컴퓨터</a:t>
            </a:r>
            <a:r>
              <a:rPr lang="en-US" altLang="ko-KR" sz="1800" dirty="0">
                <a:latin typeface="+mn-lt"/>
              </a:rPr>
              <a:t>: ...(</a:t>
            </a:r>
            <a:r>
              <a:rPr lang="ko-KR" altLang="en-US" sz="1800" dirty="0">
                <a:latin typeface="+mn-lt"/>
              </a:rPr>
              <a:t>미리 저장된 답변을 제시한다</a:t>
            </a:r>
            <a:r>
              <a:rPr lang="en-US" altLang="ko-KR" sz="1800" dirty="0">
                <a:latin typeface="+mn-lt"/>
              </a:rPr>
              <a:t>)</a:t>
            </a:r>
            <a:endParaRPr lang="ko-KR" altLang="en-US" sz="1800" dirty="0">
              <a:latin typeface="+mn-lt"/>
            </a:endParaRPr>
          </a:p>
          <a:p>
            <a:endParaRPr lang="ko-KR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4671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튜링 테스트의 문제점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1800" dirty="0"/>
              <a:t>반드시 인간의 행동과 지적인 행동이 똑같은 것은 아니다</a:t>
            </a:r>
            <a:r>
              <a:rPr lang="en-US" altLang="ko-KR" sz="1800" dirty="0"/>
              <a:t>. </a:t>
            </a:r>
            <a:r>
              <a:rPr lang="ko-KR" altLang="en-US" sz="1800" dirty="0"/>
              <a:t>어떤 </a:t>
            </a:r>
            <a:r>
              <a:rPr lang="ko-KR" altLang="en-US" sz="1800" dirty="0" err="1"/>
              <a:t>어떤</a:t>
            </a:r>
            <a:r>
              <a:rPr lang="ko-KR" altLang="en-US" sz="1800" dirty="0"/>
              <a:t> 인간 행동은 </a:t>
            </a:r>
            <a:r>
              <a:rPr lang="ko-KR" altLang="en-US" sz="1800" dirty="0" err="1"/>
              <a:t>비지능적이고</a:t>
            </a:r>
            <a:r>
              <a:rPr lang="ko-KR" altLang="en-US" sz="1800" dirty="0"/>
              <a:t> 또 일부 지적 행동은 비인간적이다</a:t>
            </a:r>
            <a:r>
              <a:rPr lang="en-US" altLang="ko-KR" sz="1800" dirty="0"/>
              <a:t>. </a:t>
            </a:r>
          </a:p>
          <a:p>
            <a:pPr fontAlgn="base"/>
            <a:endParaRPr lang="en-US" altLang="ko-KR" sz="1800" dirty="0"/>
          </a:p>
          <a:p>
            <a:pPr fontAlgn="base"/>
            <a:r>
              <a:rPr lang="ko-KR" altLang="en-US" sz="1800" dirty="0"/>
              <a:t>튜링 테스트 자체가 너무 예전 기준이라는 의견도 있다</a:t>
            </a:r>
            <a:r>
              <a:rPr lang="en-US" altLang="ko-KR" sz="1800" dirty="0"/>
              <a:t>.-&gt; </a:t>
            </a:r>
            <a:r>
              <a:rPr lang="ko-KR" altLang="en-US" sz="1800" dirty="0"/>
              <a:t>인간의 유머를 이해할 수 있는가를 테스트</a:t>
            </a:r>
            <a:r>
              <a:rPr lang="en-US" altLang="ko-KR" sz="1800" dirty="0"/>
              <a:t> 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275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다트머스</a:t>
            </a:r>
            <a:r>
              <a:rPr lang="ko-KR" altLang="en-US" dirty="0"/>
              <a:t> 학술 대회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1956</a:t>
            </a:r>
            <a:r>
              <a:rPr lang="ko-KR" altLang="en-US" sz="2000" dirty="0"/>
              <a:t>년에 의해 </a:t>
            </a:r>
            <a:r>
              <a:rPr lang="ko-KR" altLang="en-US" sz="2000" dirty="0" err="1"/>
              <a:t>다트머스</a:t>
            </a:r>
            <a:r>
              <a:rPr lang="ko-KR" altLang="en-US" sz="2000" dirty="0"/>
              <a:t> 학술 회의가 </a:t>
            </a:r>
            <a:r>
              <a:rPr lang="en-US" altLang="ko-KR" sz="2000" dirty="0"/>
              <a:t>Marvin Minsky</a:t>
            </a:r>
            <a:r>
              <a:rPr lang="ko-KR" altLang="en-US" sz="2000" dirty="0"/>
              <a:t>와 </a:t>
            </a:r>
            <a:r>
              <a:rPr lang="en-US" altLang="ko-KR" sz="2000" dirty="0"/>
              <a:t>John </a:t>
            </a:r>
            <a:r>
              <a:rPr lang="en-US" altLang="ko-KR" sz="2000" dirty="0" err="1"/>
              <a:t>MacCarthy</a:t>
            </a:r>
            <a:r>
              <a:rPr lang="en-US" altLang="ko-KR" sz="2000" dirty="0"/>
              <a:t> </a:t>
            </a:r>
            <a:r>
              <a:rPr lang="ko-KR" altLang="en-US" sz="2000" dirty="0"/>
              <a:t>등에 의하여 조직되었다</a:t>
            </a:r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8"/>
          <a:stretch/>
        </p:blipFill>
        <p:spPr>
          <a:xfrm>
            <a:off x="1378869" y="2938509"/>
            <a:ext cx="6620958" cy="309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21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인공 신경망의 초기 형태인 </a:t>
            </a:r>
            <a:r>
              <a:rPr lang="ko-KR" altLang="en-US" sz="2000" dirty="0" err="1"/>
              <a:t>퍼셉트론</a:t>
            </a:r>
            <a:r>
              <a:rPr lang="en-US" altLang="ko-KR" sz="2000" dirty="0"/>
              <a:t>(perceptron)</a:t>
            </a:r>
            <a:r>
              <a:rPr lang="ko-KR" altLang="en-US" sz="2000" dirty="0"/>
              <a:t>을 </a:t>
            </a:r>
            <a:r>
              <a:rPr lang="en-US" altLang="ko-KR" sz="2000" dirty="0"/>
              <a:t>Frank Rosenblatt</a:t>
            </a:r>
            <a:r>
              <a:rPr lang="ko-KR" altLang="en-US" sz="2000" dirty="0"/>
              <a:t>가 개발하였다</a:t>
            </a:r>
            <a:r>
              <a:rPr lang="en-US" altLang="ko-KR" sz="2000" dirty="0"/>
              <a:t>. Rosenblatt</a:t>
            </a:r>
            <a:r>
              <a:rPr lang="ko-KR" altLang="en-US" sz="2000" dirty="0"/>
              <a:t>는 </a:t>
            </a:r>
            <a:r>
              <a:rPr lang="en-US" altLang="ko-KR" sz="2000" dirty="0"/>
              <a:t>"</a:t>
            </a:r>
            <a:r>
              <a:rPr lang="ko-KR" altLang="en-US" sz="2000" dirty="0" err="1"/>
              <a:t>퍼셉트론은</a:t>
            </a:r>
            <a:r>
              <a:rPr lang="ko-KR" altLang="en-US" sz="2000" dirty="0"/>
              <a:t> 궁극적으로 언어를 배우고 결정하며 언어를 번역할 수 있게 될 것</a:t>
            </a:r>
            <a:r>
              <a:rPr lang="en-US" altLang="ko-KR" sz="2000" dirty="0"/>
              <a:t>"</a:t>
            </a:r>
            <a:r>
              <a:rPr lang="ko-KR" altLang="en-US" sz="2000" dirty="0"/>
              <a:t>이라고 예측하여 낙관적인 입장을 보였다</a:t>
            </a:r>
            <a:r>
              <a:rPr lang="en-US" altLang="ko-KR" sz="2000" dirty="0"/>
              <a:t>. Minsky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Papert</a:t>
            </a:r>
            <a:r>
              <a:rPr lang="ko-KR" altLang="en-US" sz="2000" dirty="0"/>
              <a:t>의 </a:t>
            </a:r>
            <a:r>
              <a:rPr lang="en-US" altLang="ko-KR" sz="2000" dirty="0"/>
              <a:t>1969</a:t>
            </a:r>
            <a:r>
              <a:rPr lang="ko-KR" altLang="en-US" sz="2000" dirty="0"/>
              <a:t>년 저서 </a:t>
            </a:r>
            <a:r>
              <a:rPr lang="en-US" altLang="ko-KR" sz="2000" dirty="0"/>
              <a:t>'</a:t>
            </a:r>
            <a:r>
              <a:rPr lang="ko-KR" altLang="en-US" sz="2000" dirty="0" err="1"/>
              <a:t>퍼셉트론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Perceptrons</a:t>
            </a:r>
            <a:r>
              <a:rPr lang="en-US" altLang="ko-KR" sz="2000" dirty="0"/>
              <a:t>)' </a:t>
            </a:r>
            <a:r>
              <a:rPr lang="ko-KR" altLang="en-US" sz="2000" dirty="0"/>
              <a:t>이 발표되면서 갑작스럽게 중단되었다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0CB970-0302-4F86-8EB1-70A624B59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374" y="3303495"/>
            <a:ext cx="6877297" cy="297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09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탐색으로 추론하기</a:t>
            </a:r>
            <a:r>
              <a:rPr lang="en-US" altLang="ko-KR" dirty="0"/>
              <a:t>”</a:t>
            </a:r>
            <a:r>
              <a:rPr lang="ko-KR" altLang="en-US" dirty="0"/>
              <a:t> 시대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많은 초기의 </a:t>
            </a:r>
            <a:r>
              <a:rPr lang="en-US" altLang="ko-KR" sz="2000" dirty="0"/>
              <a:t>AI </a:t>
            </a:r>
            <a:r>
              <a:rPr lang="ko-KR" altLang="en-US" sz="2000" dirty="0"/>
              <a:t>프로그램은 기본 탐색 알고리즘을 사용했다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이들 알고리즘은 어떤 목표를 달성하기 위해</a:t>
            </a:r>
            <a:r>
              <a:rPr lang="en-US" altLang="ko-KR" sz="2000" dirty="0"/>
              <a:t>, </a:t>
            </a:r>
            <a:r>
              <a:rPr lang="ko-KR" altLang="en-US" sz="2000" dirty="0"/>
              <a:t>미로를 탐색하는 것처럼 단계별로 진행하였고 막 다른 곳에 도달할 때마다 탐색 트리 상에서 되돌아갔다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CFC276-C5C4-4DAD-B71A-3B411E8A5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44" y="3267770"/>
            <a:ext cx="8016004" cy="265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96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번째 </a:t>
            </a:r>
            <a:r>
              <a:rPr lang="en-US" altLang="ko-KR" dirty="0"/>
              <a:t>AI </a:t>
            </a:r>
            <a:r>
              <a:rPr lang="ko-KR" altLang="en-US" dirty="0"/>
              <a:t>겨울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3AE7A4-4642-4B3A-AB41-4EDBE46B2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00" y="1838325"/>
            <a:ext cx="52863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65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장난감 문제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40133C-03B1-49EB-BC87-84B48BA44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319337"/>
            <a:ext cx="70485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75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당시의 문제점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첫 번째로 </a:t>
            </a:r>
            <a:r>
              <a:rPr lang="en-US" altLang="ko-KR" dirty="0"/>
              <a:t>1970</a:t>
            </a:r>
            <a:r>
              <a:rPr lang="ko-KR" altLang="en-US" dirty="0"/>
              <a:t>년대에는 충분한 컴퓨팅 파워가 없었다</a:t>
            </a:r>
            <a:r>
              <a:rPr lang="en-US" altLang="ko-KR" dirty="0"/>
              <a:t>. </a:t>
            </a:r>
            <a:r>
              <a:rPr lang="ko-KR" altLang="en-US" dirty="0"/>
              <a:t>실제로 유용한 결과를 내는데 필요한 </a:t>
            </a:r>
            <a:r>
              <a:rPr lang="en-US" altLang="ko-KR" dirty="0"/>
              <a:t>CPU</a:t>
            </a:r>
            <a:r>
              <a:rPr lang="ko-KR" altLang="en-US" dirty="0"/>
              <a:t>의 속도나 충분한 메모리가 없었다</a:t>
            </a:r>
            <a:r>
              <a:rPr lang="en-US" altLang="ko-KR" dirty="0"/>
              <a:t>. </a:t>
            </a:r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두 번째로 </a:t>
            </a:r>
            <a:r>
              <a:rPr lang="en-US" altLang="ko-KR" dirty="0"/>
              <a:t>“</a:t>
            </a:r>
            <a:r>
              <a:rPr lang="ko-KR" altLang="en-US" dirty="0"/>
              <a:t>장난감 </a:t>
            </a:r>
            <a:r>
              <a:rPr lang="ko-KR" altLang="en-US" dirty="0" err="1"/>
              <a:t>문제”가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  <a:r>
              <a:rPr lang="ko-KR" altLang="en-US" dirty="0"/>
              <a:t>인공 지능 분야에서는 지수적 시간에만 풀 수 있는 많은 현실적인 문제가 있다</a:t>
            </a:r>
            <a:r>
              <a:rPr lang="en-US" altLang="ko-KR" dirty="0"/>
              <a:t>. </a:t>
            </a:r>
            <a:r>
              <a:rPr lang="ko-KR" altLang="en-US" dirty="0"/>
              <a:t>따라서 이러한 현실적인 문제에 대한 최적의 솔루션을 찾는 데는 상상할 수 없는 양의 계산 시간이 필요하다</a:t>
            </a:r>
            <a:r>
              <a:rPr lang="en-US" altLang="ko-KR" dirty="0"/>
              <a:t>. </a:t>
            </a:r>
          </a:p>
          <a:p>
            <a:pPr fontAlgn="base"/>
            <a:endParaRPr lang="ko-KR" altLang="en-US" dirty="0"/>
          </a:p>
          <a:p>
            <a:pPr fontAlgn="base"/>
            <a:r>
              <a:rPr lang="ko-KR" altLang="en-US" dirty="0"/>
              <a:t>세 번째로 컴퓨터 시각이나 자연어 처리와 같은 많은 인공 지능 응용 프로그램은 전 세계에 대한 엄청난 양의 정보를 필요로 한다</a:t>
            </a:r>
            <a:r>
              <a:rPr lang="en-US" altLang="ko-KR" dirty="0"/>
              <a:t>. 1970</a:t>
            </a:r>
            <a:r>
              <a:rPr lang="ko-KR" altLang="en-US" dirty="0"/>
              <a:t>년에는 아무도 이 정도의 데이터베이스를 만들 수 없었고 어떤 프로그램도 이 방대한 정보를 어떻게 학습해야 하는지를 알지 못했다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3861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peed"/>
          <p:cNvSpPr txBox="1">
            <a:spLocks noChangeArrowheads="1"/>
          </p:cNvSpPr>
          <p:nvPr/>
        </p:nvSpPr>
        <p:spPr bwMode="auto">
          <a:xfrm>
            <a:off x="991429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2011</a:t>
            </a:r>
          </a:p>
        </p:txBody>
      </p:sp>
      <p:sp>
        <p:nvSpPr>
          <p:cNvPr id="106" name="speed"/>
          <p:cNvSpPr txBox="1">
            <a:spLocks noChangeArrowheads="1"/>
          </p:cNvSpPr>
          <p:nvPr/>
        </p:nvSpPr>
        <p:spPr bwMode="auto">
          <a:xfrm>
            <a:off x="3123501" y="3881413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2012</a:t>
            </a:r>
          </a:p>
        </p:txBody>
      </p:sp>
      <p:sp>
        <p:nvSpPr>
          <p:cNvPr id="107" name="speed"/>
          <p:cNvSpPr txBox="1">
            <a:spLocks noChangeArrowheads="1"/>
          </p:cNvSpPr>
          <p:nvPr/>
        </p:nvSpPr>
        <p:spPr bwMode="auto">
          <a:xfrm>
            <a:off x="5334481" y="4185464"/>
            <a:ext cx="1216461" cy="27603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 extrusionH="57150"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buClr>
                <a:prstClr val="white"/>
              </a:buClr>
              <a:tabLst>
                <a:tab pos="177800" algn="l"/>
                <a:tab pos="803275" algn="l"/>
              </a:tabLst>
              <a:defRPr/>
            </a:pPr>
            <a:r>
              <a:rPr lang="en-US" altLang="ko-KR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  <a:sym typeface="Wingdings" pitchFamily="2" charset="2"/>
              </a:rPr>
              <a:t>2013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최근의 인공지능 활약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cs typeface="Tahoma" pitchFamily="34" charset="0"/>
              </a:rPr>
              <a:t>1997</a:t>
            </a:r>
            <a:r>
              <a:rPr lang="ko-KR" altLang="en-US" dirty="0">
                <a:cs typeface="Tahoma" pitchFamily="34" charset="0"/>
              </a:rPr>
              <a:t>년 </a:t>
            </a:r>
            <a:r>
              <a:rPr lang="en-US" altLang="ko-KR" dirty="0">
                <a:cs typeface="Tahoma" pitchFamily="34" charset="0"/>
              </a:rPr>
              <a:t>IBM</a:t>
            </a:r>
            <a:r>
              <a:rPr lang="ko-KR" altLang="en-US" dirty="0">
                <a:cs typeface="Tahoma" pitchFamily="34" charset="0"/>
              </a:rPr>
              <a:t>의 </a:t>
            </a:r>
            <a:r>
              <a:rPr lang="ko-KR" altLang="en-US" dirty="0" err="1">
                <a:cs typeface="Tahoma" pitchFamily="34" charset="0"/>
              </a:rPr>
              <a:t>딥블루</a:t>
            </a:r>
            <a:r>
              <a:rPr lang="en-US" altLang="ko-KR" dirty="0">
                <a:cs typeface="Tahoma" pitchFamily="34" charset="0"/>
              </a:rPr>
              <a:t>:</a:t>
            </a:r>
            <a:r>
              <a:rPr lang="ko-KR" altLang="en-US" dirty="0">
                <a:cs typeface="Tahoma" pitchFamily="34" charset="0"/>
              </a:rPr>
              <a:t> 체스시합에서 세계 챔피언이었던 </a:t>
            </a:r>
            <a:r>
              <a:rPr lang="ko-KR" altLang="en-US" dirty="0" err="1">
                <a:cs typeface="Tahoma" pitchFamily="34" charset="0"/>
              </a:rPr>
              <a:t>카스퍼로프를</a:t>
            </a:r>
            <a:r>
              <a:rPr lang="ko-KR" altLang="en-US" dirty="0">
                <a:cs typeface="Tahoma" pitchFamily="34" charset="0"/>
              </a:rPr>
              <a:t> 상대로 승리</a:t>
            </a:r>
            <a:r>
              <a:rPr lang="en-US" altLang="ko-KR" dirty="0">
                <a:cs typeface="Tahoma" pitchFamily="34" charset="0"/>
              </a:rPr>
              <a:t>(</a:t>
            </a:r>
            <a:r>
              <a:rPr lang="ko-KR" altLang="en-US" dirty="0">
                <a:cs typeface="Tahoma" pitchFamily="34" charset="0"/>
              </a:rPr>
              <a:t>인간을 넘어선 최초의 컴퓨터</a:t>
            </a:r>
            <a:r>
              <a:rPr lang="en-US" altLang="ko-KR" dirty="0">
                <a:cs typeface="Tahoma" pitchFamily="34" charset="0"/>
              </a:rPr>
              <a:t>)</a:t>
            </a:r>
          </a:p>
          <a:p>
            <a:endParaRPr lang="en-US" altLang="ko-KR" dirty="0">
              <a:latin typeface="Trebuchet MS" panose="020B0603020202020204" pitchFamily="34" charset="0"/>
              <a:cs typeface="Tahoma" pitchFamily="34" charset="0"/>
            </a:endParaRPr>
          </a:p>
          <a:p>
            <a:r>
              <a:rPr lang="en-US" altLang="ko-KR" dirty="0">
                <a:cs typeface="Tahoma" pitchFamily="34" charset="0"/>
              </a:rPr>
              <a:t>2011</a:t>
            </a:r>
            <a:r>
              <a:rPr lang="ko-KR" altLang="en-US" dirty="0">
                <a:cs typeface="Tahoma" pitchFamily="34" charset="0"/>
              </a:rPr>
              <a:t>년 </a:t>
            </a:r>
            <a:r>
              <a:rPr lang="en-US" altLang="ko-KR" dirty="0">
                <a:cs typeface="Tahoma" pitchFamily="34" charset="0"/>
              </a:rPr>
              <a:t>IBM</a:t>
            </a:r>
            <a:r>
              <a:rPr lang="ko-KR" altLang="en-US" dirty="0">
                <a:cs typeface="Tahoma" pitchFamily="34" charset="0"/>
              </a:rPr>
              <a:t>의 왓슨</a:t>
            </a:r>
            <a:r>
              <a:rPr lang="en-US" altLang="ko-KR" dirty="0">
                <a:cs typeface="Tahoma" pitchFamily="34" charset="0"/>
              </a:rPr>
              <a:t>: </a:t>
            </a:r>
            <a:r>
              <a:rPr lang="ko-KR" altLang="en-US" dirty="0" err="1">
                <a:cs typeface="Tahoma" pitchFamily="34" charset="0"/>
              </a:rPr>
              <a:t>퀴즈쇼</a:t>
            </a:r>
            <a:r>
              <a:rPr lang="ko-KR" altLang="en-US" dirty="0">
                <a:cs typeface="Tahoma" pitchFamily="34" charset="0"/>
              </a:rPr>
              <a:t> </a:t>
            </a:r>
            <a:r>
              <a:rPr lang="en-US" altLang="ko-KR" dirty="0">
                <a:cs typeface="Tahoma" pitchFamily="34" charset="0"/>
              </a:rPr>
              <a:t>“</a:t>
            </a:r>
            <a:r>
              <a:rPr lang="ko-KR" altLang="en-US" dirty="0" err="1">
                <a:cs typeface="Tahoma" pitchFamily="34" charset="0"/>
              </a:rPr>
              <a:t>제퍼디</a:t>
            </a:r>
            <a:r>
              <a:rPr lang="en-US" altLang="ko-KR" dirty="0">
                <a:cs typeface="Tahoma" pitchFamily="34" charset="0"/>
              </a:rPr>
              <a:t>”</a:t>
            </a:r>
            <a:r>
              <a:rPr lang="ko-KR" altLang="en-US" dirty="0">
                <a:cs typeface="Tahoma" pitchFamily="34" charset="0"/>
              </a:rPr>
              <a:t>에서 우승 차지</a:t>
            </a:r>
            <a:endParaRPr lang="en-US" altLang="ko-KR" dirty="0">
              <a:cs typeface="Tahoma" pitchFamily="34" charset="0"/>
            </a:endParaRPr>
          </a:p>
          <a:p>
            <a:endParaRPr lang="en-US" altLang="ko-KR" dirty="0">
              <a:latin typeface="Trebuchet MS" panose="020B0603020202020204" pitchFamily="34" charset="0"/>
              <a:cs typeface="Tahoma" pitchFamily="34" charset="0"/>
            </a:endParaRPr>
          </a:p>
          <a:p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2016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년 </a:t>
            </a:r>
            <a:r>
              <a:rPr lang="ko-KR" altLang="en-US" dirty="0" err="1">
                <a:latin typeface="Trebuchet MS" panose="020B0603020202020204" pitchFamily="34" charset="0"/>
                <a:cs typeface="Tahoma" pitchFamily="34" charset="0"/>
              </a:rPr>
              <a:t>알파고</a:t>
            </a:r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(</a:t>
            </a:r>
            <a:r>
              <a:rPr lang="en-US" altLang="ko-KR" dirty="0" err="1">
                <a:latin typeface="Trebuchet MS" panose="020B0603020202020204" pitchFamily="34" charset="0"/>
                <a:cs typeface="Tahoma" pitchFamily="34" charset="0"/>
              </a:rPr>
              <a:t>AlphaGo</a:t>
            </a:r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):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구글의 인공지능 바둑 프로그램</a:t>
            </a:r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- </a:t>
            </a:r>
            <a:r>
              <a:rPr lang="ko-KR" altLang="en-US" dirty="0" err="1">
                <a:latin typeface="Trebuchet MS" panose="020B0603020202020204" pitchFamily="34" charset="0"/>
                <a:cs typeface="Tahoma" pitchFamily="34" charset="0"/>
              </a:rPr>
              <a:t>이세돌과의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 경기에서 </a:t>
            </a:r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4-1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로 승리</a:t>
            </a:r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, 2017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년 </a:t>
            </a:r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1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월 마스터</a:t>
            </a:r>
            <a:r>
              <a:rPr lang="en-US" altLang="ko-KR" dirty="0">
                <a:latin typeface="Trebuchet MS" panose="020B0603020202020204" pitchFamily="34" charset="0"/>
                <a:cs typeface="Tahoma" pitchFamily="34" charset="0"/>
              </a:rPr>
              <a:t>(Master): </a:t>
            </a:r>
            <a:r>
              <a:rPr lang="ko-KR" altLang="en-US" dirty="0">
                <a:latin typeface="Trebuchet MS" panose="020B0603020202020204" pitchFamily="34" charset="0"/>
                <a:cs typeface="Tahoma" pitchFamily="34" charset="0"/>
              </a:rPr>
              <a:t>업그레이드된 </a:t>
            </a:r>
            <a:r>
              <a:rPr lang="ko-KR" altLang="en-US" dirty="0" err="1">
                <a:latin typeface="Trebuchet MS" panose="020B0603020202020204" pitchFamily="34" charset="0"/>
                <a:cs typeface="Tahoma" pitchFamily="34" charset="0"/>
              </a:rPr>
              <a:t>알파고</a:t>
            </a:r>
            <a:endParaRPr lang="en-US" altLang="ko-KR" dirty="0">
              <a:latin typeface="Trebuchet MS" panose="020B0603020202020204" pitchFamily="34" charset="0"/>
              <a:cs typeface="Tahoma" pitchFamily="34" charset="0"/>
            </a:endParaRPr>
          </a:p>
          <a:p>
            <a:endParaRPr lang="en-US" altLang="ko-KR" dirty="0">
              <a:latin typeface="Trebuchet MS" panose="020B0603020202020204" pitchFamily="34" charset="0"/>
              <a:cs typeface="Tahoma" pitchFamily="34" charset="0"/>
            </a:endParaRPr>
          </a:p>
          <a:p>
            <a:endParaRPr lang="en-US" altLang="ko-KR" dirty="0">
              <a:cs typeface="Tahoma" pitchFamily="34" charset="0"/>
            </a:endParaRPr>
          </a:p>
          <a:p>
            <a:endParaRPr lang="en-US" altLang="ko-KR" dirty="0">
              <a:cs typeface="Tahoma" pitchFamily="34" charset="0"/>
            </a:endParaRPr>
          </a:p>
          <a:p>
            <a:endParaRPr lang="en-US" altLang="ko-KR" dirty="0">
              <a:latin typeface="Trebuchet MS" panose="020B0603020202020204" pitchFamily="34" charset="0"/>
              <a:cs typeface="Tahoma" pitchFamily="34" charset="0"/>
            </a:endParaRPr>
          </a:p>
          <a:p>
            <a:endParaRPr lang="ko-KR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61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지식의 시대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연구자들은 이 세상의 모든 문제를 해결할 수 있는 시스템을 개발한다는 생각을 버렸다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이에 새롭게 등장한 시스템이 </a:t>
            </a:r>
            <a:r>
              <a:rPr lang="en-US" altLang="ko-KR" sz="2000" dirty="0"/>
              <a:t>"</a:t>
            </a:r>
            <a:r>
              <a:rPr lang="ko-KR" altLang="en-US" sz="2000" dirty="0"/>
              <a:t>전문가 시스템</a:t>
            </a:r>
            <a:r>
              <a:rPr lang="en-US" altLang="ko-KR" sz="2000" dirty="0"/>
              <a:t>(expert system)"</a:t>
            </a:r>
            <a:r>
              <a:rPr lang="ko-KR" altLang="en-US" sz="2000" dirty="0"/>
              <a:t>이다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643E84-745F-487D-A9BB-E27EDA0D3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2974602"/>
            <a:ext cx="70389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5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E34A6-C6B3-4BDC-8EE0-3A00C358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규칙의 예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29E85D9-DCFF-4755-A78F-4D3D73F1BC3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48507" y="1855962"/>
            <a:ext cx="8153400" cy="1814817"/>
          </a:xfrm>
        </p:spPr>
      </p:pic>
    </p:spTree>
    <p:extLst>
      <p:ext uri="{BB962C8B-B14F-4D97-AF65-F5344CB8AC3E}">
        <p14:creationId xmlns:p14="http://schemas.microsoft.com/office/powerpoint/2010/main" val="1391820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전문가 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DENDRAL</a:t>
            </a:r>
            <a:r>
              <a:rPr lang="ko-KR" altLang="en-US" sz="2000" dirty="0"/>
              <a:t>은 분광계 수치로 화합물을 분석하는 전문가 시스템으로 </a:t>
            </a:r>
            <a:r>
              <a:rPr lang="ko-KR" altLang="en-US" sz="2000" dirty="0" err="1"/>
              <a:t>스탠포드</a:t>
            </a:r>
            <a:r>
              <a:rPr lang="ko-KR" altLang="en-US" sz="2000" dirty="0"/>
              <a:t> 대학교의 </a:t>
            </a:r>
            <a:r>
              <a:rPr lang="en-US" altLang="ko-KR" sz="2000" dirty="0"/>
              <a:t>Edward </a:t>
            </a:r>
            <a:r>
              <a:rPr lang="en-US" altLang="ko-KR" sz="2000" dirty="0" err="1"/>
              <a:t>Feigenbaum</a:t>
            </a:r>
            <a:r>
              <a:rPr lang="ko-KR" altLang="en-US" sz="2000" dirty="0"/>
              <a:t>과 그의 학생들에 의해 개발되었다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MYCIN</a:t>
            </a:r>
            <a:r>
              <a:rPr lang="ko-KR" altLang="en-US" sz="2000" dirty="0"/>
              <a:t>은 전염성 질환을 진단하고 항생제를 처방하는 전문가 시스템이었다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3CB656-F3BD-4B38-8DAF-FE3FFF05C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60" y="3429000"/>
            <a:ext cx="71913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73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신경망의 부활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06636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1982</a:t>
            </a:r>
            <a:r>
              <a:rPr lang="ko-KR" altLang="en-US" sz="2000" dirty="0"/>
              <a:t>년 물리학자 </a:t>
            </a:r>
            <a:r>
              <a:rPr lang="en-US" altLang="ko-KR" sz="2000" dirty="0" err="1"/>
              <a:t>JohnHopfield</a:t>
            </a:r>
            <a:r>
              <a:rPr lang="ko-KR" altLang="en-US" sz="2000" dirty="0"/>
              <a:t>는 완전히 새로운 방식으로 정보를 학습하고 처리할 수 있는 한 형태의 신경망</a:t>
            </a:r>
            <a:r>
              <a:rPr lang="en-US" altLang="ko-KR" sz="2000" dirty="0"/>
              <a:t>(Hopfield Net)</a:t>
            </a:r>
            <a:r>
              <a:rPr lang="ko-KR" altLang="en-US" sz="2000" dirty="0"/>
              <a:t>을 제안</a:t>
            </a:r>
            <a:endParaRPr lang="en-US" altLang="ko-KR" sz="2000" dirty="0"/>
          </a:p>
          <a:p>
            <a:r>
              <a:rPr lang="en-US" altLang="ko-KR" sz="2000" dirty="0"/>
              <a:t>Geoffrey Hinton</a:t>
            </a:r>
            <a:r>
              <a:rPr lang="ko-KR" altLang="en-US" sz="2000" dirty="0"/>
              <a:t>과 </a:t>
            </a:r>
            <a:r>
              <a:rPr lang="en-US" altLang="ko-KR" sz="2000" dirty="0"/>
              <a:t>David </a:t>
            </a:r>
            <a:r>
              <a:rPr lang="en-US" altLang="ko-KR" sz="2000" dirty="0" err="1"/>
              <a:t>Rumelhart</a:t>
            </a:r>
            <a:r>
              <a:rPr lang="ko-KR" altLang="en-US" sz="2000" dirty="0"/>
              <a:t>는 </a:t>
            </a:r>
            <a:r>
              <a:rPr lang="en-US" altLang="ko-KR" sz="2000" dirty="0"/>
              <a:t>"</a:t>
            </a:r>
            <a:r>
              <a:rPr lang="ko-KR" altLang="en-US" sz="2000" dirty="0" err="1"/>
              <a:t>역전파</a:t>
            </a:r>
            <a:r>
              <a:rPr lang="en-US" altLang="ko-KR" sz="2000" dirty="0"/>
              <a:t>(backpropagation)"</a:t>
            </a:r>
            <a:r>
              <a:rPr lang="ko-KR" altLang="en-US" sz="2000" dirty="0"/>
              <a:t>라고 불리는 유명한 학습 방법을 대중화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3DA448-036F-4F70-B744-722CA391D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52" y="3220010"/>
            <a:ext cx="78867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75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두 번째 </a:t>
            </a:r>
            <a:r>
              <a:rPr lang="en-US" altLang="ko-KR" dirty="0"/>
              <a:t>AI </a:t>
            </a:r>
            <a:r>
              <a:rPr lang="ko-KR" altLang="en-US" dirty="0"/>
              <a:t>겨울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000" dirty="0"/>
              <a:t>전문가 시스템은 유용했지만 몇 가지 특수한 상황에서만 유용함이 밝혀졌다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fontAlgn="base"/>
            <a:r>
              <a:rPr lang="en-US" altLang="ko-KR" sz="2000" dirty="0"/>
              <a:t>1980</a:t>
            </a:r>
            <a:r>
              <a:rPr lang="ko-KR" altLang="en-US" sz="2000" dirty="0"/>
              <a:t>년대 후반</a:t>
            </a:r>
            <a:r>
              <a:rPr lang="en-US" altLang="ko-KR" sz="2000" dirty="0"/>
              <a:t>, </a:t>
            </a:r>
            <a:r>
              <a:rPr lang="ko-KR" altLang="en-US" sz="2000" dirty="0"/>
              <a:t>미국의 전략적 컴퓨팅 구상</a:t>
            </a:r>
            <a:r>
              <a:rPr lang="en-US" altLang="ko-KR" sz="2000" dirty="0"/>
              <a:t>(Strategic Computing Initiative)</a:t>
            </a:r>
            <a:r>
              <a:rPr lang="ko-KR" altLang="en-US" sz="2000" dirty="0"/>
              <a:t>은 </a:t>
            </a:r>
            <a:r>
              <a:rPr lang="en-US" altLang="ko-KR" sz="2000" dirty="0"/>
              <a:t>AI</a:t>
            </a:r>
            <a:r>
              <a:rPr lang="ko-KR" altLang="en-US" sz="2000" dirty="0"/>
              <a:t>에 대한 기금을 잔인하게 삭감했다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61DEB5-450D-4A46-A4F3-ECDB57E6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354" y="3060046"/>
            <a:ext cx="47815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11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의 부활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딥러닝</a:t>
            </a:r>
            <a:r>
              <a:rPr lang="en-US" altLang="ko-KR" sz="2000" dirty="0"/>
              <a:t>(deep learning)</a:t>
            </a:r>
            <a:r>
              <a:rPr lang="ko-KR" altLang="en-US" sz="2000" dirty="0"/>
              <a:t>은 많은 레이어</a:t>
            </a:r>
            <a:r>
              <a:rPr lang="en-US" altLang="ko-KR" sz="2000" dirty="0"/>
              <a:t>(layer)</a:t>
            </a:r>
            <a:r>
              <a:rPr lang="ko-KR" altLang="en-US" sz="2000" dirty="0"/>
              <a:t>가 있는 신경 회로망을 사용하여 데이터의 추상화를 모델링하는 기계 학습의 한 분야이다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176FC4-F657-4C42-BEA4-68221BCD0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83" y="2598924"/>
            <a:ext cx="45529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83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A207F-F1C4-4B47-9563-1C6A7098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2428B-E2C7-442B-8D42-BC0A6EAEAD1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우리 주변의 디지털 환경에서 생산되는 방대한 데이터를 저장하고 활용할 수 있게 되었다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예를 들어서 인터넷 쇼핑몰에서는 사용자가 돌아다닌 기록이 자동적으로 데이터로 저장된다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이들 빅데이터는 </a:t>
            </a:r>
            <a:r>
              <a:rPr lang="ko-KR" altLang="en-US" sz="1800" b="0" i="0" u="none" strike="noStrike" baseline="0" dirty="0" err="1">
                <a:latin typeface="SandSm"/>
              </a:rPr>
              <a:t>딥러닝의</a:t>
            </a:r>
            <a:r>
              <a:rPr lang="ko-KR" altLang="en-US" sz="1800" b="0" i="0" u="none" strike="noStrike" baseline="0" dirty="0">
                <a:latin typeface="SandSm"/>
              </a:rPr>
              <a:t> 훈련 데이터로 활용할 수 있다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DBC902-BAA5-41DA-BF1C-A2D9DB32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3486150"/>
            <a:ext cx="72485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82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921B0-7FF3-4FEE-B1C8-A538F85B3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규칙 기반 방법 </a:t>
            </a:r>
            <a:r>
              <a:rPr lang="en-US" altLang="ko-KR" dirty="0"/>
              <a:t>vs </a:t>
            </a:r>
            <a:r>
              <a:rPr lang="ko-KR" altLang="en-US" dirty="0" err="1"/>
              <a:t>머신러닝</a:t>
            </a:r>
            <a:r>
              <a:rPr lang="ko-KR" altLang="en-US" dirty="0"/>
              <a:t> 방법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F69FB6A-73DF-4238-9662-1C4387491DB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79500" y="2024062"/>
            <a:ext cx="7219950" cy="3648075"/>
          </a:xfrm>
        </p:spPr>
      </p:pic>
    </p:spTree>
    <p:extLst>
      <p:ext uri="{BB962C8B-B14F-4D97-AF65-F5344CB8AC3E}">
        <p14:creationId xmlns:p14="http://schemas.microsoft.com/office/powerpoint/2010/main" val="2615478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ECE72-9A0F-4789-B3A9-FB8EB8CD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동물원의 사자와 호랑이 구별하기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8446CF-1A53-49E8-BA29-B6083CE13C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규칙기반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8712DE-5C0F-4F2B-8A7D-7A4E82D4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339788"/>
            <a:ext cx="8763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1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ECE72-9A0F-4789-B3A9-FB8EB8CD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동물원의 사자와 호랑이 구별하기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8446CF-1A53-49E8-BA29-B6083CE13C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AE9C9E-AD84-4591-BA7A-32814316C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15" y="2445684"/>
            <a:ext cx="69723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59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 컴퓨터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1997</a:t>
            </a:r>
            <a:r>
              <a:rPr lang="ko-KR" altLang="en-US" dirty="0"/>
              <a:t>년 </a:t>
            </a:r>
            <a:r>
              <a:rPr lang="en-US" altLang="ko-KR" dirty="0"/>
              <a:t>IBM</a:t>
            </a:r>
            <a:r>
              <a:rPr lang="ko-KR" altLang="en-US" dirty="0"/>
              <a:t>의 </a:t>
            </a:r>
            <a:r>
              <a:rPr lang="ko-KR" altLang="en-US" dirty="0" err="1"/>
              <a:t>딥블루</a:t>
            </a:r>
            <a:r>
              <a:rPr lang="en-US" altLang="ko-KR" dirty="0"/>
              <a:t>(Deep Blue)</a:t>
            </a:r>
            <a:r>
              <a:rPr lang="ko-KR" altLang="en-US" dirty="0"/>
              <a:t>라는 </a:t>
            </a:r>
            <a:r>
              <a:rPr lang="ko-KR" altLang="en-US" u="sng" dirty="0"/>
              <a:t>컴퓨터</a:t>
            </a:r>
            <a:r>
              <a:rPr lang="ko-KR" altLang="en-US" dirty="0"/>
              <a:t>가 세계 체스 챔피언인 개리 </a:t>
            </a:r>
            <a:r>
              <a:rPr lang="ko-KR" altLang="en-US" dirty="0" err="1"/>
              <a:t>캐스파로프를</a:t>
            </a:r>
            <a:r>
              <a:rPr lang="ko-KR" altLang="en-US" dirty="0"/>
              <a:t> 꺾으면서 다시 주목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 descr="Image Det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767" y="2603341"/>
            <a:ext cx="4295501" cy="28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14653" y="5830669"/>
            <a:ext cx="6307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hlinkClick r:id="rId3"/>
              </a:rPr>
              <a:t>https://www.youtube.com/watch?v=KF6sLCeBj0s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672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0CD899-A054-476C-9F6E-7454CB4F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도전문제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D025E1-7DD4-4B5E-938F-444915EFA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31" y="1667996"/>
            <a:ext cx="7651937" cy="279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42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응용 분야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자동차 업계에서는 이미지 인식 기술을 바탕으로 한 자율 주행 자동차 개발에 심혈을 기울이고 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7677E9-F2F1-4075-B483-5D7396E6E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2608448"/>
            <a:ext cx="75247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36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응용 분야</a:t>
            </a:r>
            <a:r>
              <a:rPr lang="en-US" altLang="ko-KR" dirty="0"/>
              <a:t>(</a:t>
            </a:r>
            <a:r>
              <a:rPr lang="ko-KR" altLang="en-US" dirty="0"/>
              <a:t>광고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인공지능은 현재 사용자가 보고 있는 웹사이트의 컨텐츠와 가장 유사한 상품이나 기사를 추천한다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D92265-7ED7-4004-84E7-8FF6992C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856" y="2663078"/>
            <a:ext cx="41529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66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응용 분야</a:t>
            </a:r>
            <a:r>
              <a:rPr lang="en-US" altLang="ko-KR" dirty="0"/>
              <a:t>(</a:t>
            </a:r>
            <a:r>
              <a:rPr lang="ko-KR" altLang="en-US" dirty="0" err="1"/>
              <a:t>챗봇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오늘날 </a:t>
            </a:r>
            <a:r>
              <a:rPr lang="ko-KR" altLang="en-US" dirty="0" err="1"/>
              <a:t>챗봇은</a:t>
            </a:r>
            <a:r>
              <a:rPr lang="ko-KR" altLang="en-US" dirty="0"/>
              <a:t> </a:t>
            </a:r>
            <a:r>
              <a:rPr lang="en-US" altLang="ko-KR" dirty="0"/>
              <a:t>Google Assistant </a:t>
            </a:r>
            <a:r>
              <a:rPr lang="ko-KR" altLang="en-US" dirty="0"/>
              <a:t>및 </a:t>
            </a:r>
            <a:r>
              <a:rPr lang="en-US" altLang="ko-KR" dirty="0"/>
              <a:t>Amazon Alexa</a:t>
            </a:r>
            <a:r>
              <a:rPr lang="ko-KR" altLang="en-US" dirty="0"/>
              <a:t>와 같은 가상 </a:t>
            </a:r>
            <a:r>
              <a:rPr lang="ko-KR" altLang="en-US" dirty="0" err="1"/>
              <a:t>어시스턴트</a:t>
            </a:r>
            <a:r>
              <a:rPr lang="ko-KR" altLang="en-US" dirty="0"/>
              <a:t> </a:t>
            </a:r>
            <a:r>
              <a:rPr lang="en-US" altLang="ko-KR" dirty="0"/>
              <a:t>, Facebook Messenger </a:t>
            </a:r>
            <a:r>
              <a:rPr lang="ko-KR" altLang="en-US" dirty="0"/>
              <a:t>또는 </a:t>
            </a:r>
            <a:r>
              <a:rPr lang="en-US" altLang="ko-KR" dirty="0"/>
              <a:t>WeChat</a:t>
            </a:r>
            <a:r>
              <a:rPr lang="ko-KR" altLang="en-US" dirty="0"/>
              <a:t>과 같은 </a:t>
            </a:r>
            <a:r>
              <a:rPr lang="ko-KR" altLang="en-US" dirty="0" err="1"/>
              <a:t>메시징</a:t>
            </a:r>
            <a:r>
              <a:rPr lang="ko-KR" altLang="en-US" dirty="0"/>
              <a:t> 앱 이나 웹 사이트를 통해 사용된다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9F144D-A730-4D88-8767-5D494B0F2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3015503"/>
            <a:ext cx="56483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56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응용 분야</a:t>
            </a:r>
            <a:r>
              <a:rPr lang="en-US" altLang="ko-KR" dirty="0"/>
              <a:t>(</a:t>
            </a:r>
            <a:r>
              <a:rPr lang="ko-KR" altLang="en-US" dirty="0"/>
              <a:t>의료분야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426E5A-86E3-4B12-9E8B-703538364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77" y="2046754"/>
            <a:ext cx="7491446" cy="302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602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B4808-964E-424B-B06B-BCBCD350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번역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E90186-0E34-4D9E-92A2-0E49C7ED755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자연어 처리에도 </a:t>
            </a:r>
            <a:r>
              <a:rPr lang="ko-KR" altLang="en-US" sz="1800" b="0" i="0" u="none" strike="noStrike" baseline="0" dirty="0" err="1">
                <a:latin typeface="SandSm"/>
              </a:rPr>
              <a:t>딥러닝이</a:t>
            </a:r>
            <a:r>
              <a:rPr lang="ko-KR" altLang="en-US" sz="1800" b="0" i="0" u="none" strike="noStrike" baseline="0" dirty="0">
                <a:latin typeface="SandSm"/>
              </a:rPr>
              <a:t> 폭넓게 사용되고 있다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063BF5-B567-469B-B218-CEB0863B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351072"/>
            <a:ext cx="8277472" cy="232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16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95B70-27F2-48BD-9FF3-E94D12CF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경영 분야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742D8-4F90-47B1-8F4E-1F4E440A398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회사에서 경영 전략을 세울 때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인공지능을 사용할 수 있다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예전에는 개인의 경험에 의존하여서 경영 전략을 세웠지만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현재는 인공지능을 탑재한 컴퓨터를 이용하여서 의사결정을 지원하고 있다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16A806-E8EA-48DF-BD3D-6659AB365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3062287"/>
            <a:ext cx="53530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24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C3302D-B753-4748-B8C7-5107113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예술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12D3A2-BB54-40AE-A451-A524661E797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딥러닝은</a:t>
            </a:r>
            <a:r>
              <a:rPr lang="ko-KR" altLang="en-US" sz="1800" b="0" i="0" u="none" strike="noStrike" baseline="0" dirty="0">
                <a:latin typeface="SandSm"/>
              </a:rPr>
              <a:t> 거장들의 화풍을 학습하여서 모방할 수 있다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176187-5352-4DA5-B5E2-6FC566D22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98" y="2271712"/>
            <a:ext cx="79057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9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BDAFC-D4A1-4E16-B993-1C1D9287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9C6A2-79F2-464B-82B5-3250E7AB2D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인공지능 시스템이 악보를 학습한 후에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새로운 음악을 창조하는 기술도 개발되었다</a:t>
            </a:r>
            <a:r>
              <a:rPr lang="en-US" altLang="ko-KR" sz="1800" b="0" i="0" u="none" strike="noStrike" baseline="0" dirty="0">
                <a:latin typeface="SandSm"/>
              </a:rPr>
              <a:t>. https://magenta.tensorflow.org/</a:t>
            </a:r>
            <a:r>
              <a:rPr lang="ko-KR" altLang="en-US" sz="1800" b="0" i="0" u="none" strike="noStrike" baseline="0" dirty="0">
                <a:latin typeface="SandSm"/>
              </a:rPr>
              <a:t>에서는 </a:t>
            </a:r>
            <a:r>
              <a:rPr lang="en-US" altLang="ko-KR" sz="1800" b="0" i="0" u="none" strike="noStrike" baseline="0" dirty="0">
                <a:latin typeface="SandSm"/>
              </a:rPr>
              <a:t>TensorFlow.js</a:t>
            </a:r>
            <a:r>
              <a:rPr lang="ko-KR" altLang="en-US" sz="1800" b="0" i="0" u="none" strike="noStrike" baseline="0" dirty="0">
                <a:latin typeface="SandSm"/>
              </a:rPr>
              <a:t>로 구현되는 브라우저 기반 애플리케이션을 볼 수 있다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72C04B-346D-408C-8E21-059AA1245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69" y="2602943"/>
            <a:ext cx="5218661" cy="387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2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DDB9A-B5E0-41D3-9BED-8610E201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머신러닝</a:t>
            </a:r>
            <a:r>
              <a:rPr lang="ko-KR" altLang="en-US" dirty="0"/>
              <a:t> 체험하기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F6D635-5786-427A-8649-16257D3C20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1800" b="0" i="0" u="none" strike="noStrike" baseline="0" dirty="0">
                <a:latin typeface="SandSm"/>
              </a:rPr>
              <a:t>https://transcranial.github.io/keras-js/#/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594733-9880-497D-BB3C-7758B61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007" y="2265801"/>
            <a:ext cx="6938682" cy="393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01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 컴퓨터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2011</a:t>
            </a:r>
            <a:r>
              <a:rPr lang="ko-KR" altLang="en-US" dirty="0"/>
              <a:t>년에는 </a:t>
            </a:r>
            <a:r>
              <a:rPr lang="en-US" altLang="ko-KR" dirty="0"/>
              <a:t>IBM</a:t>
            </a:r>
            <a:r>
              <a:rPr lang="ko-KR" altLang="en-US" dirty="0"/>
              <a:t>의 </a:t>
            </a:r>
            <a:r>
              <a:rPr lang="ko-KR" altLang="en-US" dirty="0" err="1"/>
              <a:t>왓슨</a:t>
            </a:r>
            <a:r>
              <a:rPr lang="en-US" altLang="ko-KR" dirty="0"/>
              <a:t>(Watson)</a:t>
            </a:r>
            <a:r>
              <a:rPr lang="ko-KR" altLang="en-US" dirty="0"/>
              <a:t>이 세계 최고의 </a:t>
            </a:r>
            <a:r>
              <a:rPr lang="ko-KR" altLang="en-US" dirty="0" err="1"/>
              <a:t>퀴즈쇼인</a:t>
            </a:r>
            <a:r>
              <a:rPr lang="ko-KR" altLang="en-US" dirty="0"/>
              <a:t> </a:t>
            </a:r>
            <a:r>
              <a:rPr lang="ko-KR" altLang="en-US" dirty="0" err="1"/>
              <a:t>제퍼디</a:t>
            </a:r>
            <a:r>
              <a:rPr lang="en-US" altLang="ko-KR" dirty="0"/>
              <a:t>(Jeopardy)</a:t>
            </a:r>
            <a:r>
              <a:rPr lang="ko-KR" altLang="en-US" dirty="0"/>
              <a:t>에서 </a:t>
            </a:r>
            <a:r>
              <a:rPr lang="ko-KR" altLang="en-US" dirty="0" err="1"/>
              <a:t>그동안</a:t>
            </a:r>
            <a:r>
              <a:rPr lang="ko-KR" altLang="en-US" dirty="0"/>
              <a:t> 전설적인 퀴즈 왕으로 꼽혔던 </a:t>
            </a:r>
            <a:r>
              <a:rPr lang="en-US" altLang="ko-KR" dirty="0"/>
              <a:t>2</a:t>
            </a:r>
            <a:r>
              <a:rPr lang="ko-KR" altLang="en-US" dirty="0"/>
              <a:t>명의 퀴즈 왕들을 상대로 한 대결에서 승리</a:t>
            </a: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28221" y="5897062"/>
            <a:ext cx="7506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hlinkClick r:id="rId2"/>
              </a:rPr>
              <a:t>https://www.youtube.com/watch?v=WFR3lOm_xhE&amp;list=RDYgYSv2KSyWg&amp;index=4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Picture 2" descr="http://graphics8.nytimes.com/images/2011/02/17/us/17jeopardy_337-span/17jeopardy_337-span-article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542" y="2704296"/>
            <a:ext cx="5715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367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DDB9A-B5E0-41D3-9BED-8610E201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머신러닝</a:t>
            </a:r>
            <a:r>
              <a:rPr lang="ko-KR" altLang="en-US" dirty="0"/>
              <a:t> 체험하기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F6D635-5786-427A-8649-16257D3C20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1800" b="0" i="0" u="none" strike="noStrike" baseline="0" dirty="0">
                <a:latin typeface="SandSm"/>
              </a:rPr>
              <a:t>https://transcranial.github.io/keras-js/#/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12E98C-1532-40D0-9D4A-AF9FE342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321695"/>
            <a:ext cx="7467600" cy="371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54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DDB9A-B5E0-41D3-9BED-8610E201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머신러닝</a:t>
            </a:r>
            <a:r>
              <a:rPr lang="ko-KR" altLang="en-US" dirty="0"/>
              <a:t> 체험하기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F6D635-5786-427A-8649-16257D3C20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1800" b="0" i="0" u="none" strike="noStrike" baseline="0" dirty="0">
                <a:latin typeface="SandSm"/>
              </a:rPr>
              <a:t>Quick Draw(https://quickdraw.withgoogle.com/)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29D391-8544-4A86-94EF-791B4F43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44" y="2330823"/>
            <a:ext cx="8041024" cy="352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19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DDB9A-B5E0-41D3-9BED-8610E201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머신러닝</a:t>
            </a:r>
            <a:r>
              <a:rPr lang="ko-KR" altLang="en-US" dirty="0"/>
              <a:t> 체험하기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F6D635-5786-427A-8649-16257D3C20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>
                <a:latin typeface="SandSm"/>
              </a:rPr>
              <a:t>인공지능이</a:t>
            </a:r>
            <a:r>
              <a:rPr lang="en-US" altLang="ko-KR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>
                <a:latin typeface="SandSm"/>
              </a:rPr>
              <a:t>작곡한 곡 </a:t>
            </a:r>
            <a:r>
              <a:rPr lang="ko-KR" altLang="en-US" sz="1800" b="0" i="0" u="none" strike="noStrike" baseline="0" dirty="0" err="1">
                <a:latin typeface="SandSm"/>
              </a:rPr>
              <a:t>들어보기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CFE930-E3E1-4D97-83FC-B4381F0C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28" y="2281702"/>
            <a:ext cx="7512424" cy="343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601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DDB9A-B5E0-41D3-9BED-8610E201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머신러닝</a:t>
            </a:r>
            <a:r>
              <a:rPr lang="ko-KR" altLang="en-US" dirty="0"/>
              <a:t> 체험하기 </a:t>
            </a:r>
            <a:r>
              <a:rPr lang="en-US" altLang="ko-KR" dirty="0"/>
              <a:t>#3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F6D635-5786-427A-8649-16257D3C20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 err="1">
                <a:latin typeface="SandSm"/>
              </a:rPr>
              <a:t>티처블</a:t>
            </a:r>
            <a:r>
              <a:rPr lang="ko-KR" altLang="en-US" sz="1800" b="0" i="0" u="none" strike="noStrike" baseline="0" dirty="0">
                <a:latin typeface="SandSm"/>
              </a:rPr>
              <a:t> 머신</a:t>
            </a:r>
            <a:r>
              <a:rPr lang="en-US" altLang="ko-KR" sz="1800" b="0" i="0" u="none" strike="noStrike" baseline="0" dirty="0">
                <a:latin typeface="SandSm"/>
              </a:rPr>
              <a:t>(https://teachablemachine.withgoogle.com/)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7E65E0-18AA-46F6-B293-0D4FF6B6E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78" y="2192475"/>
            <a:ext cx="7083044" cy="412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45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DDB9A-B5E0-41D3-9BED-8610E201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머신러닝</a:t>
            </a:r>
            <a:r>
              <a:rPr lang="ko-KR" altLang="en-US" dirty="0"/>
              <a:t> 체험하기 </a:t>
            </a:r>
            <a:r>
              <a:rPr lang="en-US" altLang="ko-KR" dirty="0"/>
              <a:t>#3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F6D635-5786-427A-8649-16257D3C20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 err="1">
                <a:latin typeface="SandSm"/>
              </a:rPr>
              <a:t>티처블</a:t>
            </a:r>
            <a:r>
              <a:rPr lang="ko-KR" altLang="en-US" sz="1800" b="0" i="0" u="none" strike="noStrike" baseline="0" dirty="0">
                <a:latin typeface="SandSm"/>
              </a:rPr>
              <a:t> 머신</a:t>
            </a:r>
            <a:r>
              <a:rPr lang="en-US" altLang="ko-KR" sz="1800" b="0" i="0" u="none" strike="noStrike" baseline="0" dirty="0">
                <a:latin typeface="SandSm"/>
              </a:rPr>
              <a:t>(https://teachablemachine.withgoogle.com/)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E33669-05A3-4A8F-AAE5-BEA57895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952625"/>
            <a:ext cx="77343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51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DDB9A-B5E0-41D3-9BED-8610E201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머신러닝</a:t>
            </a:r>
            <a:r>
              <a:rPr lang="ko-KR" altLang="en-US" dirty="0"/>
              <a:t> 체험하기 </a:t>
            </a:r>
            <a:r>
              <a:rPr lang="en-US" altLang="ko-KR" dirty="0"/>
              <a:t>#3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F6D635-5786-427A-8649-16257D3C20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 err="1">
                <a:latin typeface="SandSm"/>
              </a:rPr>
              <a:t>티처블</a:t>
            </a:r>
            <a:r>
              <a:rPr lang="ko-KR" altLang="en-US" sz="1800" b="0" i="0" u="none" strike="noStrike" baseline="0" dirty="0">
                <a:latin typeface="SandSm"/>
              </a:rPr>
              <a:t> 머신</a:t>
            </a:r>
            <a:r>
              <a:rPr lang="en-US" altLang="ko-KR" sz="1800" b="0" i="0" u="none" strike="noStrike" baseline="0" dirty="0">
                <a:latin typeface="SandSm"/>
              </a:rPr>
              <a:t>(https://teachablemachine.withgoogle.com/)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39756B-2469-46B2-B839-C24E8B4A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72" y="2101906"/>
            <a:ext cx="7346856" cy="43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32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DDB9A-B5E0-41D3-9BED-8610E201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머신러닝</a:t>
            </a:r>
            <a:r>
              <a:rPr lang="ko-KR" altLang="en-US" dirty="0"/>
              <a:t> 체험하기 </a:t>
            </a:r>
            <a:r>
              <a:rPr lang="en-US" altLang="ko-KR" dirty="0"/>
              <a:t>#3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F6D635-5786-427A-8649-16257D3C20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 err="1">
                <a:latin typeface="SandSm"/>
              </a:rPr>
              <a:t>티처블</a:t>
            </a:r>
            <a:r>
              <a:rPr lang="ko-KR" altLang="en-US" sz="1800" b="0" i="0" u="none" strike="noStrike" baseline="0" dirty="0">
                <a:latin typeface="SandSm"/>
              </a:rPr>
              <a:t> 머신</a:t>
            </a:r>
            <a:r>
              <a:rPr lang="en-US" altLang="ko-KR" sz="1800" b="0" i="0" u="none" strike="noStrike" baseline="0" dirty="0">
                <a:latin typeface="SandSm"/>
              </a:rPr>
              <a:t>(https://teachablemachine.withgoogle.com/)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460F98-A694-497E-B5BC-DCD44F47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028825"/>
            <a:ext cx="77343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17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DDB9A-B5E0-41D3-9BED-8610E201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머신러닝</a:t>
            </a:r>
            <a:r>
              <a:rPr lang="ko-KR" altLang="en-US" dirty="0"/>
              <a:t> 체험하기 </a:t>
            </a:r>
            <a:r>
              <a:rPr lang="en-US" altLang="ko-KR" dirty="0"/>
              <a:t>#3: </a:t>
            </a:r>
            <a:r>
              <a:rPr lang="ko-KR" altLang="en-US" dirty="0"/>
              <a:t>강아지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F6D635-5786-427A-8649-16257D3C20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 err="1">
                <a:latin typeface="SandSm"/>
              </a:rPr>
              <a:t>티처블</a:t>
            </a:r>
            <a:r>
              <a:rPr lang="ko-KR" altLang="en-US" sz="1800" b="0" i="0" u="none" strike="noStrike" baseline="0" dirty="0">
                <a:latin typeface="SandSm"/>
              </a:rPr>
              <a:t> 머신</a:t>
            </a:r>
            <a:r>
              <a:rPr lang="en-US" altLang="ko-KR" sz="1800" b="0" i="0" u="none" strike="noStrike" baseline="0" dirty="0">
                <a:latin typeface="SandSm"/>
              </a:rPr>
              <a:t>(https://teachablemachine.withgoogle.com/)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73796C-A926-43A0-8085-9DF802DF1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60" y="2038350"/>
            <a:ext cx="7572375" cy="45910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1597950-1526-4EC6-A8CE-8EF7BBBA03BD}"/>
              </a:ext>
            </a:extLst>
          </p:cNvPr>
          <p:cNvSpPr/>
          <p:nvPr/>
        </p:nvSpPr>
        <p:spPr>
          <a:xfrm>
            <a:off x="3146612" y="3299012"/>
            <a:ext cx="1515035" cy="663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587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DDB9A-B5E0-41D3-9BED-8610E201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머신러닝</a:t>
            </a:r>
            <a:r>
              <a:rPr lang="ko-KR" altLang="en-US" dirty="0"/>
              <a:t> 체험하기 </a:t>
            </a:r>
            <a:r>
              <a:rPr lang="en-US" altLang="ko-KR" dirty="0"/>
              <a:t>#3: </a:t>
            </a:r>
            <a:r>
              <a:rPr lang="ko-KR" altLang="en-US" dirty="0"/>
              <a:t>고양이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F6D635-5786-427A-8649-16257D3C20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 err="1">
                <a:latin typeface="SandSm"/>
              </a:rPr>
              <a:t>티처블</a:t>
            </a:r>
            <a:r>
              <a:rPr lang="ko-KR" altLang="en-US" sz="1800" b="0" i="0" u="none" strike="noStrike" baseline="0" dirty="0">
                <a:latin typeface="SandSm"/>
              </a:rPr>
              <a:t> 머신</a:t>
            </a:r>
            <a:r>
              <a:rPr lang="en-US" altLang="ko-KR" sz="1800" b="0" i="0" u="none" strike="noStrike" baseline="0" dirty="0">
                <a:latin typeface="SandSm"/>
              </a:rPr>
              <a:t>(https://teachablemachine.withgoogle.com/)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E02870-DDF4-45C3-9B58-90EF0D0D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924050"/>
            <a:ext cx="7677150" cy="45529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1488EED-2CC5-4484-8FBE-8744F8027BF6}"/>
              </a:ext>
            </a:extLst>
          </p:cNvPr>
          <p:cNvSpPr/>
          <p:nvPr/>
        </p:nvSpPr>
        <p:spPr>
          <a:xfrm>
            <a:off x="1918448" y="4831977"/>
            <a:ext cx="1515035" cy="663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1292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DDB9A-B5E0-41D3-9BED-8610E201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머신러닝</a:t>
            </a:r>
            <a:r>
              <a:rPr lang="ko-KR" altLang="en-US" dirty="0"/>
              <a:t> 체험하기 </a:t>
            </a:r>
            <a:r>
              <a:rPr lang="en-US" altLang="ko-KR" dirty="0"/>
              <a:t>#3: </a:t>
            </a:r>
            <a:r>
              <a:rPr lang="ko-KR" altLang="en-US" dirty="0"/>
              <a:t>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F6D635-5786-427A-8649-16257D3C20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 err="1">
                <a:latin typeface="SandSm"/>
              </a:rPr>
              <a:t>티처블</a:t>
            </a:r>
            <a:r>
              <a:rPr lang="ko-KR" altLang="en-US" sz="1800" b="0" i="0" u="none" strike="noStrike" baseline="0" dirty="0">
                <a:latin typeface="SandSm"/>
              </a:rPr>
              <a:t> 머신</a:t>
            </a:r>
            <a:r>
              <a:rPr lang="en-US" altLang="ko-KR" sz="1800" b="0" i="0" u="none" strike="noStrike" baseline="0" dirty="0">
                <a:latin typeface="SandSm"/>
              </a:rPr>
              <a:t>(https://teachablemachine.withgoogle.com/)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C57BA2-9D6B-454A-9912-806534B80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48" y="2076450"/>
            <a:ext cx="7620000" cy="45529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EAAF739-7312-4039-971A-F2E736C88332}"/>
              </a:ext>
            </a:extLst>
          </p:cNvPr>
          <p:cNvSpPr/>
          <p:nvPr/>
        </p:nvSpPr>
        <p:spPr>
          <a:xfrm>
            <a:off x="4572000" y="4021231"/>
            <a:ext cx="1515035" cy="663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982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알파고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https://www.youtube.com/watch?v=8tq1C8spV_g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1C280B-5E5A-4718-BD74-FE14DCCBF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31" y="2331974"/>
            <a:ext cx="4833938" cy="37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01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DDB9A-B5E0-41D3-9BED-8610E201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머신러닝</a:t>
            </a:r>
            <a:r>
              <a:rPr lang="ko-KR" altLang="en-US" dirty="0"/>
              <a:t> 체험하기 </a:t>
            </a:r>
            <a:r>
              <a:rPr lang="en-US" altLang="ko-KR" dirty="0"/>
              <a:t>#3: </a:t>
            </a:r>
            <a:r>
              <a:rPr lang="ko-KR" altLang="en-US" dirty="0"/>
              <a:t>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F6D635-5786-427A-8649-16257D3C20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 err="1">
                <a:latin typeface="SandSm"/>
              </a:rPr>
              <a:t>티처블</a:t>
            </a:r>
            <a:r>
              <a:rPr lang="ko-KR" altLang="en-US" sz="1800" b="0" i="0" u="none" strike="noStrike" baseline="0" dirty="0">
                <a:latin typeface="SandSm"/>
              </a:rPr>
              <a:t> 머신</a:t>
            </a:r>
            <a:r>
              <a:rPr lang="en-US" altLang="ko-KR" sz="1800" b="0" i="0" u="none" strike="noStrike" baseline="0" dirty="0">
                <a:latin typeface="SandSm"/>
              </a:rPr>
              <a:t>(https://teachablemachine.withgoogle.com/)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A77822-6EDD-4777-B2E8-D07C6E60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2038350"/>
            <a:ext cx="7648575" cy="45910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F81FAF1-3700-4C44-AD25-D3B97244C91A}"/>
              </a:ext>
            </a:extLst>
          </p:cNvPr>
          <p:cNvSpPr/>
          <p:nvPr/>
        </p:nvSpPr>
        <p:spPr>
          <a:xfrm>
            <a:off x="5809130" y="2765611"/>
            <a:ext cx="1515035" cy="3644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6BBD5CD-A89F-4A28-8966-F05475E37869}"/>
              </a:ext>
            </a:extLst>
          </p:cNvPr>
          <p:cNvSpPr/>
          <p:nvPr/>
        </p:nvSpPr>
        <p:spPr>
          <a:xfrm rot="1800000">
            <a:off x="7178800" y="5603992"/>
            <a:ext cx="600636" cy="48409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1427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lvl="0" fontAlgn="base"/>
            <a:r>
              <a:rPr lang="ko-KR" altLang="en-US" sz="2200" dirty="0"/>
              <a:t>인공지능이란 지능이 있는 기계를 만드는 학문분야이다</a:t>
            </a:r>
            <a:r>
              <a:rPr lang="en-US" altLang="ko-KR" sz="2200" dirty="0"/>
              <a:t>. </a:t>
            </a:r>
            <a:endParaRPr lang="ko-KR" altLang="en-US" sz="2200" dirty="0"/>
          </a:p>
          <a:p>
            <a:pPr lvl="0" fontAlgn="base"/>
            <a:r>
              <a:rPr lang="ko-KR" altLang="en-US" sz="2200" dirty="0"/>
              <a:t>지능은 데이터를 학습하고 상황을 이해하며</a:t>
            </a:r>
            <a:r>
              <a:rPr lang="en-US" altLang="ko-KR" sz="2200" dirty="0"/>
              <a:t>, </a:t>
            </a:r>
            <a:r>
              <a:rPr lang="ko-KR" altLang="en-US" sz="2200" dirty="0"/>
              <a:t>주어진 문제를 해결하는 능력이다</a:t>
            </a:r>
            <a:r>
              <a:rPr lang="en-US" altLang="ko-KR" sz="2200" dirty="0"/>
              <a:t>. </a:t>
            </a:r>
            <a:r>
              <a:rPr lang="ko-KR" altLang="en-US" sz="2200" dirty="0"/>
              <a:t>지능의 특징으로 “학습”</a:t>
            </a:r>
            <a:r>
              <a:rPr lang="en-US" altLang="ko-KR" sz="2200" dirty="0"/>
              <a:t>, “</a:t>
            </a:r>
            <a:r>
              <a:rPr lang="ko-KR" altLang="en-US" sz="2200" dirty="0"/>
              <a:t>문제해결”</a:t>
            </a:r>
            <a:r>
              <a:rPr lang="en-US" altLang="ko-KR" sz="2200" dirty="0"/>
              <a:t>, “</a:t>
            </a:r>
            <a:r>
              <a:rPr lang="ko-KR" altLang="en-US" sz="2200" dirty="0"/>
              <a:t>빅데이터”</a:t>
            </a:r>
            <a:r>
              <a:rPr lang="en-US" altLang="ko-KR" sz="2200" dirty="0"/>
              <a:t>, “</a:t>
            </a:r>
            <a:r>
              <a:rPr lang="ko-KR" altLang="en-US" sz="2200" dirty="0"/>
              <a:t>추론” 등을 들 수 있다</a:t>
            </a:r>
            <a:r>
              <a:rPr lang="en-US" altLang="ko-KR" sz="2200" dirty="0"/>
              <a:t>. </a:t>
            </a:r>
            <a:endParaRPr lang="ko-KR" altLang="en-US" sz="2200" dirty="0"/>
          </a:p>
          <a:p>
            <a:pPr lvl="0" fontAlgn="base"/>
            <a:r>
              <a:rPr lang="ko-KR" altLang="en-US" sz="2200" dirty="0" err="1"/>
              <a:t>머신러닝</a:t>
            </a:r>
            <a:r>
              <a:rPr lang="en-US" altLang="ko-KR" sz="2200" dirty="0"/>
              <a:t>(Machine Learning)</a:t>
            </a:r>
            <a:r>
              <a:rPr lang="ko-KR" altLang="en-US" sz="2200" dirty="0"/>
              <a:t>은 인공지능의 한 분야이고</a:t>
            </a:r>
            <a:r>
              <a:rPr lang="en-US" altLang="ko-KR" sz="2200" dirty="0"/>
              <a:t>, </a:t>
            </a:r>
            <a:r>
              <a:rPr lang="ko-KR" altLang="en-US" sz="2200" dirty="0"/>
              <a:t>딥러닝</a:t>
            </a:r>
            <a:r>
              <a:rPr lang="en-US" altLang="ko-KR" sz="2200" dirty="0"/>
              <a:t>(Deep Learning)</a:t>
            </a:r>
            <a:r>
              <a:rPr lang="ko-KR" altLang="en-US" sz="2200" dirty="0"/>
              <a:t>은 기계 학습의 한 분야이다</a:t>
            </a:r>
            <a:r>
              <a:rPr lang="en-US" altLang="ko-KR" sz="2200" dirty="0"/>
              <a:t>. </a:t>
            </a:r>
            <a:endParaRPr lang="ko-KR" altLang="en-US" sz="2200" dirty="0"/>
          </a:p>
          <a:p>
            <a:pPr lvl="0" fontAlgn="base"/>
            <a:r>
              <a:rPr lang="ko-KR" altLang="en-US" sz="2200" dirty="0"/>
              <a:t>인공지능은 </a:t>
            </a:r>
            <a:r>
              <a:rPr lang="en-US" altLang="ko-KR" sz="2200" dirty="0"/>
              <a:t>1940</a:t>
            </a:r>
            <a:r>
              <a:rPr lang="ko-KR" altLang="en-US" sz="2200" dirty="0"/>
              <a:t>년대의 </a:t>
            </a:r>
            <a:r>
              <a:rPr lang="en-US" altLang="ko-KR" sz="2200" dirty="0"/>
              <a:t>McCulloch</a:t>
            </a:r>
            <a:r>
              <a:rPr lang="ko-KR" altLang="en-US" sz="2200" dirty="0"/>
              <a:t>와 </a:t>
            </a:r>
            <a:r>
              <a:rPr lang="en-US" altLang="ko-KR" sz="2200" dirty="0"/>
              <a:t>Pitts</a:t>
            </a:r>
            <a:r>
              <a:rPr lang="ko-KR" altLang="en-US" sz="2200" dirty="0"/>
              <a:t>의 인공신경망의 연구로부터 시작되었다</a:t>
            </a:r>
            <a:r>
              <a:rPr lang="en-US" altLang="ko-KR" sz="2200" dirty="0"/>
              <a:t>. </a:t>
            </a:r>
            <a:r>
              <a:rPr lang="ko-KR" altLang="en-US" sz="2200" dirty="0"/>
              <a:t>인공 신경망의 초기 형태인 </a:t>
            </a:r>
            <a:r>
              <a:rPr lang="ko-KR" altLang="en-US" sz="2200" dirty="0" err="1"/>
              <a:t>퍼셉트론</a:t>
            </a:r>
            <a:r>
              <a:rPr lang="en-US" altLang="ko-KR" sz="2200" dirty="0"/>
              <a:t>(perceptron)</a:t>
            </a:r>
            <a:r>
              <a:rPr lang="ko-KR" altLang="en-US" sz="2200" dirty="0"/>
              <a:t>을 </a:t>
            </a:r>
            <a:r>
              <a:rPr lang="en-US" altLang="ko-KR" sz="2200" dirty="0"/>
              <a:t>Frank Rosenblatt</a:t>
            </a:r>
            <a:r>
              <a:rPr lang="ko-KR" altLang="en-US" sz="2200" dirty="0"/>
              <a:t>가 개발하였다</a:t>
            </a:r>
            <a:r>
              <a:rPr lang="en-US" altLang="ko-KR" sz="2200" dirty="0"/>
              <a:t>. </a:t>
            </a:r>
            <a:r>
              <a:rPr lang="ko-KR" altLang="en-US" sz="2200" dirty="0" err="1"/>
              <a:t>퍼셉트론은</a:t>
            </a:r>
            <a:r>
              <a:rPr lang="ko-KR" altLang="en-US" sz="2200" dirty="0"/>
              <a:t> 인기를 끌었으나 한계점이 나타났다</a:t>
            </a:r>
            <a:r>
              <a:rPr lang="en-US" altLang="ko-KR" sz="2200" dirty="0"/>
              <a:t>. </a:t>
            </a:r>
            <a:endParaRPr lang="ko-KR" altLang="en-US" sz="2200" dirty="0"/>
          </a:p>
          <a:p>
            <a:pPr fontAlgn="base"/>
            <a:r>
              <a:rPr lang="en-US" altLang="ko-KR" sz="2200" dirty="0"/>
              <a:t>2010</a:t>
            </a:r>
            <a:r>
              <a:rPr lang="ko-KR" altLang="en-US" sz="2200" dirty="0"/>
              <a:t>년대 </a:t>
            </a:r>
            <a:r>
              <a:rPr lang="en-US" altLang="ko-KR" sz="2200" dirty="0"/>
              <a:t>AI</a:t>
            </a:r>
            <a:r>
              <a:rPr lang="ko-KR" altLang="en-US" sz="2200" dirty="0"/>
              <a:t>에 대한 관심이 </a:t>
            </a:r>
            <a:r>
              <a:rPr lang="en-US" altLang="ko-KR" sz="2200" dirty="0"/>
              <a:t>"</a:t>
            </a:r>
            <a:r>
              <a:rPr lang="ko-KR" altLang="en-US" sz="2200" dirty="0"/>
              <a:t>열광적</a:t>
            </a:r>
            <a:r>
              <a:rPr lang="en-US" altLang="ko-KR" sz="2200" dirty="0"/>
              <a:t>"</a:t>
            </a:r>
            <a:r>
              <a:rPr lang="ko-KR" altLang="en-US" sz="2200" dirty="0"/>
              <a:t>이 되었다</a:t>
            </a:r>
            <a:r>
              <a:rPr lang="en-US" altLang="ko-KR" sz="2200" dirty="0"/>
              <a:t>. </a:t>
            </a:r>
            <a:r>
              <a:rPr lang="ko-KR" altLang="en-US" sz="2200" dirty="0"/>
              <a:t>빅 데이터는 경제 분야의 다양한 응용 분야에도 적용되기 시작했다</a:t>
            </a:r>
            <a:r>
              <a:rPr lang="en-US" altLang="ko-KR" sz="2200" dirty="0"/>
              <a:t>. </a:t>
            </a:r>
            <a:r>
              <a:rPr lang="ko-KR" altLang="en-US" sz="2200" dirty="0" err="1"/>
              <a:t>딥러닝은</a:t>
            </a:r>
            <a:r>
              <a:rPr lang="ko-KR" altLang="en-US" sz="2200" dirty="0"/>
              <a:t> 이미지 및 영상 처리</a:t>
            </a:r>
            <a:r>
              <a:rPr lang="en-US" altLang="ko-KR" sz="2200" dirty="0"/>
              <a:t>, </a:t>
            </a:r>
            <a:r>
              <a:rPr lang="ko-KR" altLang="en-US" sz="2200" dirty="0"/>
              <a:t>텍스트 분석</a:t>
            </a:r>
            <a:r>
              <a:rPr lang="en-US" altLang="ko-KR" sz="2200" dirty="0"/>
              <a:t>, </a:t>
            </a:r>
            <a:r>
              <a:rPr lang="ko-KR" altLang="en-US" sz="2200" dirty="0"/>
              <a:t>음성 인식에도 사용되고 있다</a:t>
            </a:r>
            <a:r>
              <a:rPr lang="en-US" altLang="ko-KR" sz="2200" dirty="0"/>
              <a:t>. </a:t>
            </a:r>
            <a:endParaRPr lang="ko-KR" altLang="en-US" sz="2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972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0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알파고의</a:t>
            </a:r>
            <a:r>
              <a:rPr lang="ko-KR" altLang="en-US" dirty="0"/>
              <a:t> 변신</a:t>
            </a:r>
          </a:p>
        </p:txBody>
      </p:sp>
      <p:pic>
        <p:nvPicPr>
          <p:cNvPr id="1026" name="Picture 2" descr="What insights enable AlphaGo Zero to not need human training data or  feature engineering? - Qu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088" y="1795507"/>
            <a:ext cx="4038600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157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 주행 자동차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인공지능 탑재 자율주행 자동차는 길 선택</a:t>
            </a:r>
            <a:r>
              <a:rPr lang="en-US" altLang="ko-KR" dirty="0"/>
              <a:t>, </a:t>
            </a:r>
            <a:r>
              <a:rPr lang="ko-KR" altLang="en-US" dirty="0"/>
              <a:t>주행</a:t>
            </a:r>
            <a:r>
              <a:rPr lang="en-US" altLang="ko-KR" dirty="0"/>
              <a:t>, </a:t>
            </a:r>
            <a:r>
              <a:rPr lang="ko-KR" altLang="en-US" dirty="0"/>
              <a:t>정차 모두 인공지능이 판단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08" y="2759753"/>
            <a:ext cx="5508316" cy="32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8"/>
          <p:cNvSpPr txBox="1">
            <a:spLocks/>
          </p:cNvSpPr>
          <p:nvPr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r>
              <a:rPr lang="ko-KR" altLang="en-US" sz="33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인공지능은 어디에 필요할까</a:t>
            </a:r>
            <a:r>
              <a:rPr lang="en-US" altLang="ko-KR" sz="3300" b="1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rPr>
              <a:t>?</a:t>
            </a:r>
          </a:p>
        </p:txBody>
      </p:sp>
      <p:pic>
        <p:nvPicPr>
          <p:cNvPr id="185" name="그림 1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08" y="208538"/>
            <a:ext cx="1602000" cy="55353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 지능은 어디에 사용될까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음성인식</a:t>
            </a:r>
            <a:r>
              <a:rPr lang="en-US" altLang="ko-KR" dirty="0">
                <a:latin typeface="굴림" panose="020B0600000101010101" pitchFamily="50" charset="-127"/>
                <a:cs typeface="Tahoma" pitchFamily="34" charset="0"/>
              </a:rPr>
              <a:t>: </a:t>
            </a:r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필요한 것을 말하면 인터넷에 연결하여 자동주문한다</a:t>
            </a:r>
            <a:r>
              <a:rPr lang="en-US" altLang="ko-KR" dirty="0">
                <a:latin typeface="굴림" panose="020B0600000101010101" pitchFamily="50" charset="-127"/>
                <a:cs typeface="Tahoma" pitchFamily="34" charset="0"/>
              </a:rPr>
              <a:t>. ex)Amazon</a:t>
            </a:r>
            <a:r>
              <a:rPr lang="ko-KR" altLang="en-US" dirty="0">
                <a:latin typeface="굴림" panose="020B0600000101010101" pitchFamily="50" charset="-127"/>
                <a:cs typeface="Tahoma" pitchFamily="34" charset="0"/>
              </a:rPr>
              <a:t>의 </a:t>
            </a:r>
            <a:r>
              <a:rPr lang="ko-KR" altLang="en-US" dirty="0" err="1">
                <a:latin typeface="굴림" panose="020B0600000101010101" pitchFamily="50" charset="-127"/>
                <a:cs typeface="Tahoma" pitchFamily="34" charset="0"/>
              </a:rPr>
              <a:t>알렉사</a:t>
            </a:r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en-US" altLang="ko-KR" dirty="0">
              <a:latin typeface="굴림" panose="020B0600000101010101" pitchFamily="50" charset="-127"/>
              <a:cs typeface="Tahoma" pitchFamily="34" charset="0"/>
            </a:endParaRPr>
          </a:p>
          <a:p>
            <a:endParaRPr lang="ko-KR" altLang="en-US" dirty="0">
              <a:latin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51" y="2966933"/>
            <a:ext cx="6906132" cy="304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7002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5078</TotalTime>
  <Words>1553</Words>
  <Application>Microsoft Office PowerPoint</Application>
  <PresentationFormat>화면 슬라이드 쇼(4:3)</PresentationFormat>
  <Paragraphs>174</Paragraphs>
  <Slides>62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62</vt:i4>
      </vt:variant>
    </vt:vector>
  </HeadingPairs>
  <TitlesOfParts>
    <vt:vector size="74" baseType="lpstr">
      <vt:lpstr>SandSm</vt:lpstr>
      <vt:lpstr>굴림</vt:lpstr>
      <vt:lpstr>Arial</vt:lpstr>
      <vt:lpstr>Comic Sans MS</vt:lpstr>
      <vt:lpstr>Symbol</vt:lpstr>
      <vt:lpstr>Tahoma</vt:lpstr>
      <vt:lpstr>Trebuchet MS</vt:lpstr>
      <vt:lpstr>Tw Cen MT</vt:lpstr>
      <vt:lpstr>Wingdings</vt:lpstr>
      <vt:lpstr>Wingdings 2</vt:lpstr>
      <vt:lpstr>1_Crayons</vt:lpstr>
      <vt:lpstr>가을</vt:lpstr>
      <vt:lpstr>제1장 인공지능이란?</vt:lpstr>
      <vt:lpstr>이번 장에서 다루는 내용</vt:lpstr>
      <vt:lpstr>최근의 인공지능 활약</vt:lpstr>
      <vt:lpstr>인공지능 컴퓨터</vt:lpstr>
      <vt:lpstr>인공지능 컴퓨터</vt:lpstr>
      <vt:lpstr>알파고 </vt:lpstr>
      <vt:lpstr>알파고의 변신</vt:lpstr>
      <vt:lpstr>자율 주행 자동차</vt:lpstr>
      <vt:lpstr>인공 지능은 어디에 사용될까?</vt:lpstr>
      <vt:lpstr>인간과 인공지능</vt:lpstr>
      <vt:lpstr>인공지능의 정의</vt:lpstr>
      <vt:lpstr>인공지능이란 무엇인가?</vt:lpstr>
      <vt:lpstr>지능의 정의</vt:lpstr>
      <vt:lpstr>인공지능 vs 기계학습 vs 딥러닝</vt:lpstr>
      <vt:lpstr>딥러닝</vt:lpstr>
      <vt:lpstr>인공지능의 역사</vt:lpstr>
      <vt:lpstr>인공지능의 역사</vt:lpstr>
      <vt:lpstr>인공지능의 태동</vt:lpstr>
      <vt:lpstr>알란 튜링</vt:lpstr>
      <vt:lpstr>튜링 테스트</vt:lpstr>
      <vt:lpstr>튜링 테스트</vt:lpstr>
      <vt:lpstr>질문의 예</vt:lpstr>
      <vt:lpstr>튜링 테스트의 문제점</vt:lpstr>
      <vt:lpstr>다트머스 학술 대회</vt:lpstr>
      <vt:lpstr>퍼셉트론</vt:lpstr>
      <vt:lpstr>“탐색으로 추론하기” 시대</vt:lpstr>
      <vt:lpstr>첫 번째 AI 겨울</vt:lpstr>
      <vt:lpstr>장난감 문제</vt:lpstr>
      <vt:lpstr>당시의 문제점</vt:lpstr>
      <vt:lpstr>지식의 시대</vt:lpstr>
      <vt:lpstr>규칙의 예</vt:lpstr>
      <vt:lpstr>전문가 시스템</vt:lpstr>
      <vt:lpstr>신경망의 부활</vt:lpstr>
      <vt:lpstr>두 번째 AI 겨울</vt:lpstr>
      <vt:lpstr>AI의 부활</vt:lpstr>
      <vt:lpstr>빅데이터</vt:lpstr>
      <vt:lpstr>규칙 기반 방법 vs 머신러닝 방법</vt:lpstr>
      <vt:lpstr>예제: 동물원의 사자와 호랑이 구별하기</vt:lpstr>
      <vt:lpstr>예제: 동물원의 사자와 호랑이 구별하기</vt:lpstr>
      <vt:lpstr>도전문제</vt:lpstr>
      <vt:lpstr>인공지능의 응용 분야</vt:lpstr>
      <vt:lpstr>인공지능의 응용 분야(광고)</vt:lpstr>
      <vt:lpstr>인공지능의 응용 분야(챗봇)</vt:lpstr>
      <vt:lpstr>인공지능의 응용 분야(의료분야)</vt:lpstr>
      <vt:lpstr>언어 번역</vt:lpstr>
      <vt:lpstr>경영 분야</vt:lpstr>
      <vt:lpstr>딥러닝 예술</vt:lpstr>
      <vt:lpstr>음악</vt:lpstr>
      <vt:lpstr>Lab: 머신러닝 체험하기 #1</vt:lpstr>
      <vt:lpstr>Lab: 머신러닝 체험하기 #1</vt:lpstr>
      <vt:lpstr>Lab: 머신러닝 체험하기 #2</vt:lpstr>
      <vt:lpstr>Lab: 머신러닝 체험하기 #2</vt:lpstr>
      <vt:lpstr>Lab: 머신러닝 체험하기 #3</vt:lpstr>
      <vt:lpstr>Lab: 머신러닝 체험하기 #3</vt:lpstr>
      <vt:lpstr>Lab: 머신러닝 체험하기 #3</vt:lpstr>
      <vt:lpstr>Lab: 머신러닝 체험하기 #3</vt:lpstr>
      <vt:lpstr>Lab: 머신러닝 체험하기 #3: 강아지 데이터</vt:lpstr>
      <vt:lpstr>Lab: 머신러닝 체험하기 #3: 고양이 데이터</vt:lpstr>
      <vt:lpstr>Lab: 머신러닝 체험하기 #3: 학습</vt:lpstr>
      <vt:lpstr>Lab: 머신러닝 체험하기 #3: 평가</vt:lpstr>
      <vt:lpstr>Summary </vt:lpstr>
      <vt:lpstr>Q &amp; A</vt:lpstr>
    </vt:vector>
  </TitlesOfParts>
  <Manager/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subject/>
  <dc:creator>천인국</dc:creator>
  <cp:keywords/>
  <dc:description/>
  <cp:lastModifiedBy>2747</cp:lastModifiedBy>
  <cp:revision>614</cp:revision>
  <dcterms:created xsi:type="dcterms:W3CDTF">2007-06-29T06:43:39Z</dcterms:created>
  <dcterms:modified xsi:type="dcterms:W3CDTF">2021-07-11T08:55:42Z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